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7" r:id="rId4"/>
    <p:sldId id="276" r:id="rId5"/>
    <p:sldId id="278" r:id="rId6"/>
    <p:sldId id="279" r:id="rId7"/>
    <p:sldId id="285" r:id="rId8"/>
    <p:sldId id="281" r:id="rId9"/>
    <p:sldId id="283" r:id="rId10"/>
    <p:sldId id="284" r:id="rId11"/>
    <p:sldId id="288" r:id="rId12"/>
    <p:sldId id="265" r:id="rId13"/>
    <p:sldId id="280" r:id="rId14"/>
    <p:sldId id="286" r:id="rId15"/>
    <p:sldId id="282" r:id="rId16"/>
    <p:sldId id="270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B408"/>
    <a:srgbClr val="1B3911"/>
    <a:srgbClr val="B9B909"/>
    <a:srgbClr val="D5D6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5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C51A42-157C-413F-A4C1-2B81B9E90653}" type="doc">
      <dgm:prSet loTypeId="urn:microsoft.com/office/officeart/2005/8/layout/hChevron3" loCatId="process" qsTypeId="urn:microsoft.com/office/officeart/2005/8/quickstyle/simple1" qsCatId="simple" csTypeId="urn:microsoft.com/office/officeart/2005/8/colors/accent0_2" csCatId="mainScheme" phldr="1"/>
      <dgm:spPr/>
    </dgm:pt>
    <dgm:pt modelId="{7BD6532E-B241-4AE4-9EA7-EBCE244C774A}" type="pres">
      <dgm:prSet presAssocID="{A6C51A42-157C-413F-A4C1-2B81B9E90653}" presName="Name0" presStyleCnt="0">
        <dgm:presLayoutVars>
          <dgm:dir/>
          <dgm:resizeHandles val="exact"/>
        </dgm:presLayoutVars>
      </dgm:prSet>
      <dgm:spPr/>
    </dgm:pt>
  </dgm:ptLst>
  <dgm:cxnLst>
    <dgm:cxn modelId="{B4D44CF8-F668-4E85-B199-5D581228C067}" type="presOf" srcId="{A6C51A42-157C-413F-A4C1-2B81B9E90653}" destId="{7BD6532E-B241-4AE4-9EA7-EBCE244C774A}" srcOrd="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B8CD-A0A6-4A22-804B-391D3DA40FEB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4DF16-18F0-47BD-BCA7-12D023662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034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B8CD-A0A6-4A22-804B-391D3DA40FEB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4DF16-18F0-47BD-BCA7-12D023662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0887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B8CD-A0A6-4A22-804B-391D3DA40FEB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4DF16-18F0-47BD-BCA7-12D023662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412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B8CD-A0A6-4A22-804B-391D3DA40FEB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4DF16-18F0-47BD-BCA7-12D023662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352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B8CD-A0A6-4A22-804B-391D3DA40FEB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4DF16-18F0-47BD-BCA7-12D023662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8528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B8CD-A0A6-4A22-804B-391D3DA40FEB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4DF16-18F0-47BD-BCA7-12D023662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586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B8CD-A0A6-4A22-804B-391D3DA40FEB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4DF16-18F0-47BD-BCA7-12D023662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266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B8CD-A0A6-4A22-804B-391D3DA40FEB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4DF16-18F0-47BD-BCA7-12D023662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681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B8CD-A0A6-4A22-804B-391D3DA40FEB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4DF16-18F0-47BD-BCA7-12D023662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760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B8CD-A0A6-4A22-804B-391D3DA40FEB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4DF16-18F0-47BD-BCA7-12D023662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8288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EB8CD-A0A6-4A22-804B-391D3DA40FEB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4DF16-18F0-47BD-BCA7-12D023662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7323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EB8CD-A0A6-4A22-804B-391D3DA40FEB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4DF16-18F0-47BD-BCA7-12D023662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754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afsa.kz" TargetMode="External"/><Relationship Id="rId2" Type="http://schemas.openxmlformats.org/officeDocument/2006/relationships/hyperlink" Target="http://www.afsa.kz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Authorization@afsa.kz" TargetMode="External"/><Relationship Id="rId4" Type="http://schemas.openxmlformats.org/officeDocument/2006/relationships/hyperlink" Target="mailto:Registration@afsa.kz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208578" y="3057287"/>
            <a:ext cx="811774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/>
              <a:t>Регистрация</a:t>
            </a:r>
            <a:r>
              <a:rPr lang="en-US" sz="4400" b="1" dirty="0"/>
              <a:t> </a:t>
            </a:r>
            <a:r>
              <a:rPr lang="kk-KZ" sz="4400" b="1" dirty="0"/>
              <a:t>и</a:t>
            </a:r>
            <a:r>
              <a:rPr lang="ru-RU" sz="4400" b="1" dirty="0"/>
              <a:t> лицензирование участников МФЦА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A4307F6-9DFD-45B5-908E-A3F5DF5E5D52}"/>
              </a:ext>
            </a:extLst>
          </p:cNvPr>
          <p:cNvSpPr txBox="1"/>
          <p:nvPr/>
        </p:nvSpPr>
        <p:spPr>
          <a:xfrm>
            <a:off x="4813300" y="1168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KZ" dirty="0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593D57DB-B5BE-462C-85EC-7BFF0BED2E10}"/>
              </a:ext>
            </a:extLst>
          </p:cNvPr>
          <p:cNvSpPr/>
          <p:nvPr/>
        </p:nvSpPr>
        <p:spPr>
          <a:xfrm>
            <a:off x="342900" y="1168400"/>
            <a:ext cx="11849100" cy="15243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tx1"/>
                </a:solidFill>
                <a:latin typeface="+mj-lt"/>
                <a:cs typeface="Lucida Sans Unicode" panose="020B0602030504020204" pitchFamily="34" charset="0"/>
              </a:rPr>
              <a:t>Astana Financial Services Authority</a:t>
            </a:r>
            <a:endParaRPr lang="ru-RU" sz="4000" dirty="0">
              <a:solidFill>
                <a:schemeClr val="tx1"/>
              </a:solidFill>
              <a:latin typeface="+mj-lt"/>
              <a:cs typeface="Lucida Sans Unicode" panose="020B0602030504020204" pitchFamily="34" charset="0"/>
            </a:endParaRPr>
          </a:p>
          <a:p>
            <a:pPr algn="ctr"/>
            <a:r>
              <a:rPr lang="ru-RU" sz="4000" dirty="0">
                <a:solidFill>
                  <a:schemeClr val="tx1"/>
                </a:solidFill>
                <a:latin typeface="+mj-lt"/>
                <a:cs typeface="Lucida Sans Unicode" panose="020B0602030504020204" pitchFamily="34" charset="0"/>
              </a:rPr>
              <a:t>Комитет МФЦА по регулированию финансовых услуг</a:t>
            </a:r>
            <a:endParaRPr lang="ru-KZ" sz="4000" dirty="0">
              <a:solidFill>
                <a:schemeClr val="tx1"/>
              </a:solidFill>
              <a:latin typeface="+mj-lt"/>
              <a:cs typeface="Lucida Sans Unicode" panose="020B0602030504020204" pitchFamily="34" charset="0"/>
            </a:endParaRPr>
          </a:p>
          <a:p>
            <a:pPr algn="ctr"/>
            <a:endParaRPr lang="ru-RU" sz="4000" dirty="0">
              <a:solidFill>
                <a:schemeClr val="tx1"/>
              </a:solidFill>
              <a:latin typeface="+mj-lt"/>
              <a:cs typeface="Lucida Sans Unicode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32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2192000" cy="14859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/>
              <a:t>Содержание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20529" y="1760562"/>
            <a:ext cx="9087136" cy="4467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/>
              <a:t>Определение </a:t>
            </a:r>
            <a:r>
              <a:rPr lang="en-US" sz="2400" b="1" dirty="0"/>
              <a:t>“</a:t>
            </a:r>
            <a:r>
              <a:rPr lang="ru-RU" sz="2400" b="1" dirty="0"/>
              <a:t>Участники МФЦА</a:t>
            </a:r>
            <a:r>
              <a:rPr lang="en-US" sz="2400" b="1" dirty="0"/>
              <a:t>”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/>
              <a:t>Регистрация участников МФЦА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/>
              <a:t>Виды компании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/>
              <a:t>Виды партнерств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/>
              <a:t>Лицензирование </a:t>
            </a:r>
            <a:r>
              <a:rPr lang="kk-KZ" sz="2400" b="1" dirty="0"/>
              <a:t>участников </a:t>
            </a:r>
            <a:r>
              <a:rPr lang="ru-RU" sz="2400" b="1" dirty="0"/>
              <a:t>МФЦА</a:t>
            </a:r>
            <a:endParaRPr lang="kk-KZ" sz="2400" b="1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k-KZ" sz="2400" b="1" dirty="0"/>
              <a:t>Пакет документов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k-KZ" sz="2400" b="1" dirty="0"/>
              <a:t>Процесс регистрации и лицензирования участников </a:t>
            </a:r>
            <a:r>
              <a:rPr lang="ru-RU" sz="2400" b="1" dirty="0"/>
              <a:t>МФЦА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/>
              <a:t>Контакты</a:t>
            </a:r>
            <a:endParaRPr lang="kk-KZ" sz="2400" b="1" dirty="0"/>
          </a:p>
        </p:txBody>
      </p:sp>
    </p:spTree>
    <p:extLst>
      <p:ext uri="{BB962C8B-B14F-4D97-AF65-F5344CB8AC3E}">
        <p14:creationId xmlns:p14="http://schemas.microsoft.com/office/powerpoint/2010/main" val="158702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14859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/>
              <a:t>Участники</a:t>
            </a:r>
            <a:r>
              <a:rPr lang="en-GB" sz="4400" b="1" dirty="0"/>
              <a:t> </a:t>
            </a:r>
            <a:r>
              <a:rPr lang="ru-RU" sz="4400" b="1" dirty="0"/>
              <a:t>МФЦА</a:t>
            </a:r>
          </a:p>
        </p:txBody>
      </p:sp>
      <p:pic>
        <p:nvPicPr>
          <p:cNvPr id="1026" name="Picture 2" descr="http://icons.iconarchive.com/icons/icons8/windows-8/512/Business-Library-ic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05" y="3274201"/>
            <a:ext cx="530225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10914" y="3167740"/>
            <a:ext cx="289217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Лицензированные компании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Рынки капитала</a:t>
            </a:r>
            <a:endParaRPr lang="en-GB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Управление активами</a:t>
            </a:r>
            <a:endParaRPr lang="en-GB" dirty="0">
              <a:solidFill>
                <a:prstClr val="black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Исламские финансы</a:t>
            </a:r>
            <a:endParaRPr lang="en-GB" dirty="0">
              <a:solidFill>
                <a:prstClr val="black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ФинТех</a:t>
            </a:r>
            <a:endParaRPr lang="en-GB" dirty="0">
              <a:solidFill>
                <a:prstClr val="black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solidFill>
                  <a:prstClr val="black"/>
                </a:solidFill>
              </a:rPr>
              <a:t>Private Banking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61059" y="1726639"/>
            <a:ext cx="116662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/>
              <a:t>Юридические лица, зарегистрированные в соответствии с действующим правом МФЦА, и юридические лица, аккредитованные МФЦА</a:t>
            </a:r>
            <a:endParaRPr lang="x-none" sz="2800" b="1" u="sng" dirty="0"/>
          </a:p>
          <a:p>
            <a:pPr lvl="0" algn="ctr"/>
            <a:endParaRPr lang="en-US" sz="2800" b="1" u="sng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762478" y="3156200"/>
            <a:ext cx="26489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/>
              <a:t>Лицензированные фин. институты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/>
              <a:t>Биржа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/>
              <a:t>Клиринговая палата</a:t>
            </a:r>
          </a:p>
        </p:txBody>
      </p:sp>
      <p:pic>
        <p:nvPicPr>
          <p:cNvPr id="10" name="Picture 2" descr="http://icons.iconarchive.com/icons/icons8/windows-8/512/Business-Library-ic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969" y="3262660"/>
            <a:ext cx="530225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8620627" y="3156200"/>
            <a:ext cx="320641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/>
              <a:t>Компании, предоставляющие профессиональные услуги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Юридические услуги</a:t>
            </a:r>
            <a:endParaRPr lang="ru-RU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Аудиторские услуги</a:t>
            </a:r>
            <a:endParaRPr lang="ru-RU" dirty="0">
              <a:solidFill>
                <a:prstClr val="black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Бухгалтерские услуги</a:t>
            </a:r>
            <a:endParaRPr lang="ru-RU" dirty="0">
              <a:solidFill>
                <a:prstClr val="black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Консалтинговые услуги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Услуги кредитного рейтинга</a:t>
            </a:r>
            <a:endParaRPr lang="en-GB" dirty="0">
              <a:solidFill>
                <a:prstClr val="black"/>
              </a:solidFill>
            </a:endParaRPr>
          </a:p>
        </p:txBody>
      </p:sp>
      <p:pic>
        <p:nvPicPr>
          <p:cNvPr id="12" name="Picture 2" descr="http://icons.iconarchive.com/icons/icons8/windows-8/512/Business-Library-ic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6311" y="3262660"/>
            <a:ext cx="530225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12"/>
          <p:cNvSpPr/>
          <p:nvPr/>
        </p:nvSpPr>
        <p:spPr>
          <a:xfrm>
            <a:off x="261059" y="3067070"/>
            <a:ext cx="3463390" cy="2601997"/>
          </a:xfrm>
          <a:prstGeom prst="roundRect">
            <a:avLst/>
          </a:prstGeom>
          <a:noFill/>
          <a:ln w="38100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964659" y="3055529"/>
            <a:ext cx="3616809" cy="2601997"/>
          </a:xfrm>
          <a:prstGeom prst="roundRect">
            <a:avLst/>
          </a:prstGeom>
          <a:noFill/>
          <a:ln w="38100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816101" y="3055529"/>
            <a:ext cx="4111206" cy="2601997"/>
          </a:xfrm>
          <a:prstGeom prst="roundRect">
            <a:avLst/>
          </a:prstGeom>
          <a:noFill/>
          <a:ln w="38100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2874526910"/>
              </p:ext>
            </p:extLst>
          </p:nvPr>
        </p:nvGraphicFramePr>
        <p:xfrm>
          <a:off x="0" y="1485901"/>
          <a:ext cx="12192000" cy="3292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8529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3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F7C8FB-ADF7-4A42-BED0-0D50FFECA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359" y="80168"/>
            <a:ext cx="10515600" cy="1325563"/>
          </a:xfrm>
        </p:spPr>
        <p:txBody>
          <a:bodyPr/>
          <a:lstStyle/>
          <a:p>
            <a:endParaRPr lang="ru-KZ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91631BA-FE59-4A96-AAFB-B5B8E4F9C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51025"/>
            <a:ext cx="11214100" cy="4351338"/>
          </a:xfrm>
        </p:spPr>
        <p:txBody>
          <a:bodyPr>
            <a:normAutofit lnSpcReduction="10000"/>
          </a:bodyPr>
          <a:lstStyle/>
          <a:p>
            <a:r>
              <a:rPr lang="kk-KZ" b="1" dirty="0"/>
              <a:t>Создание нового юридического лица</a:t>
            </a:r>
            <a:r>
              <a:rPr lang="en-US" b="1" dirty="0"/>
              <a:t> </a:t>
            </a:r>
            <a:r>
              <a:rPr lang="kk-KZ" b="1" dirty="0"/>
              <a:t>в форме</a:t>
            </a:r>
            <a:r>
              <a:rPr lang="en-US" b="1" dirty="0"/>
              <a:t>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ru-RU" dirty="0"/>
              <a:t> Частной</a:t>
            </a:r>
            <a:r>
              <a:rPr lang="kk-KZ" dirty="0"/>
              <a:t> или</a:t>
            </a:r>
            <a:r>
              <a:rPr lang="ru-RU" dirty="0"/>
              <a:t> п</a:t>
            </a:r>
            <a:r>
              <a:rPr lang="kk-KZ" dirty="0"/>
              <a:t>у</a:t>
            </a:r>
            <a:r>
              <a:rPr lang="ru-RU" dirty="0" err="1"/>
              <a:t>бличной</a:t>
            </a:r>
            <a:r>
              <a:rPr lang="ru-RU" dirty="0"/>
              <a:t> компании</a:t>
            </a:r>
            <a:r>
              <a:rPr lang="en-US" dirty="0"/>
              <a:t> (Private Company</a:t>
            </a:r>
            <a:r>
              <a:rPr lang="kk-KZ" dirty="0"/>
              <a:t> </a:t>
            </a:r>
            <a:r>
              <a:rPr lang="en-US" dirty="0"/>
              <a:t>/ Public Company)</a:t>
            </a:r>
            <a:endParaRPr lang="kk-KZ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kk-KZ" dirty="0"/>
              <a:t> Компании специального назначения </a:t>
            </a:r>
            <a:r>
              <a:rPr lang="en-US" dirty="0"/>
              <a:t>(Special Purpose Companies)</a:t>
            </a:r>
            <a:endParaRPr lang="kk-KZ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kk-KZ" dirty="0"/>
              <a:t> Общего партнерства </a:t>
            </a:r>
            <a:r>
              <a:rPr lang="ru-RU" dirty="0"/>
              <a:t>(</a:t>
            </a:r>
            <a:r>
              <a:rPr lang="en-US" dirty="0"/>
              <a:t>General Partnership</a:t>
            </a:r>
            <a:r>
              <a:rPr lang="ru-RU" dirty="0"/>
              <a:t>)</a:t>
            </a:r>
            <a:endParaRPr lang="en-US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kk-KZ" dirty="0"/>
              <a:t> О</a:t>
            </a:r>
            <a:r>
              <a:rPr lang="ru-RU" dirty="0" err="1"/>
              <a:t>граниченного</a:t>
            </a:r>
            <a:r>
              <a:rPr lang="ru-RU" dirty="0"/>
              <a:t> партнерства (</a:t>
            </a:r>
            <a:r>
              <a:rPr lang="en-US" dirty="0"/>
              <a:t>Limited Partnership</a:t>
            </a:r>
            <a:r>
              <a:rPr lang="ru-RU" dirty="0"/>
              <a:t>)</a:t>
            </a:r>
            <a:endParaRPr lang="en-US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kk-KZ" dirty="0"/>
              <a:t> П</a:t>
            </a:r>
            <a:r>
              <a:rPr lang="ru-RU" dirty="0" err="1"/>
              <a:t>артнерства</a:t>
            </a:r>
            <a:r>
              <a:rPr lang="ru-RU" dirty="0"/>
              <a:t> с ограниченной ответственностью </a:t>
            </a:r>
            <a:r>
              <a:rPr lang="en-US" dirty="0"/>
              <a:t>(Limited Liability Partnership)</a:t>
            </a:r>
            <a:endParaRPr lang="kk-KZ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kk-KZ" dirty="0"/>
              <a:t> Некоммерческой организации </a:t>
            </a:r>
            <a:r>
              <a:rPr lang="ru-RU" dirty="0"/>
              <a:t>(</a:t>
            </a:r>
            <a:r>
              <a:rPr lang="en-US" dirty="0"/>
              <a:t>Non-profit incorporated organization</a:t>
            </a:r>
            <a:r>
              <a:rPr lang="ru-RU" dirty="0"/>
              <a:t>)</a:t>
            </a:r>
            <a:endParaRPr lang="en-US" dirty="0"/>
          </a:p>
          <a:p>
            <a:endParaRPr lang="en-US" dirty="0"/>
          </a:p>
          <a:p>
            <a:r>
              <a:rPr lang="kk-KZ" b="1" dirty="0"/>
              <a:t>Аккредитация существующего юридического лица</a:t>
            </a:r>
            <a:r>
              <a:rPr lang="en-US" b="1" dirty="0"/>
              <a:t>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kk-KZ" dirty="0"/>
              <a:t> Аккредитованная компания </a:t>
            </a:r>
            <a:r>
              <a:rPr lang="ru-RU" dirty="0"/>
              <a:t>(</a:t>
            </a:r>
            <a:r>
              <a:rPr lang="en-US" dirty="0" err="1"/>
              <a:t>Recognised</a:t>
            </a:r>
            <a:r>
              <a:rPr lang="en-US" dirty="0"/>
              <a:t> Company</a:t>
            </a:r>
            <a:r>
              <a:rPr lang="ru-RU" dirty="0"/>
              <a:t>)</a:t>
            </a:r>
            <a:endParaRPr lang="en-US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kk-KZ" dirty="0"/>
              <a:t> Аккредитованные виды партнерств</a:t>
            </a:r>
            <a:endParaRPr lang="en-US" dirty="0"/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AE91329-BFD4-4D9C-98D3-CBBD5C8DBD95}"/>
              </a:ext>
            </a:extLst>
          </p:cNvPr>
          <p:cNvSpPr/>
          <p:nvPr/>
        </p:nvSpPr>
        <p:spPr>
          <a:xfrm>
            <a:off x="0" y="0"/>
            <a:ext cx="12192000" cy="14859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4400" b="1" dirty="0"/>
              <a:t>Регистрация у</a:t>
            </a:r>
            <a:r>
              <a:rPr lang="ru-RU" sz="4400" b="1" dirty="0"/>
              <a:t>частников</a:t>
            </a:r>
            <a:r>
              <a:rPr lang="en-GB" sz="4400" b="1" dirty="0"/>
              <a:t> </a:t>
            </a:r>
            <a:r>
              <a:rPr lang="ru-RU" sz="4400" b="1" dirty="0"/>
              <a:t>МФЦА</a:t>
            </a:r>
          </a:p>
        </p:txBody>
      </p:sp>
    </p:spTree>
    <p:extLst>
      <p:ext uri="{BB962C8B-B14F-4D97-AF65-F5344CB8AC3E}">
        <p14:creationId xmlns:p14="http://schemas.microsoft.com/office/powerpoint/2010/main" val="1763771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91631BA-FE59-4A96-AAFB-B5B8E4F9C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7500" y="2220913"/>
            <a:ext cx="10236200" cy="3836987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 Частная компания (</a:t>
            </a:r>
            <a:r>
              <a:rPr lang="en-US" dirty="0"/>
              <a:t>Private Company</a:t>
            </a:r>
            <a:r>
              <a:rPr lang="kk-KZ" dirty="0"/>
              <a:t>) </a:t>
            </a:r>
          </a:p>
          <a:p>
            <a:pPr lvl="1"/>
            <a:r>
              <a:rPr lang="ru-RU" dirty="0"/>
              <a:t>Обязательное наличие не менее 1 акционера</a:t>
            </a:r>
            <a:r>
              <a:rPr lang="en-US" dirty="0"/>
              <a:t>. </a:t>
            </a:r>
            <a:r>
              <a:rPr lang="kk-KZ" dirty="0"/>
              <a:t>А</a:t>
            </a:r>
            <a:r>
              <a:rPr lang="ru-RU" dirty="0" err="1"/>
              <a:t>кции</a:t>
            </a:r>
            <a:r>
              <a:rPr lang="ru-RU" dirty="0"/>
              <a:t> не торгуются на биржах и не выдаются путем первичного публичного размещения (IPO).</a:t>
            </a:r>
            <a:r>
              <a:rPr lang="en-US" dirty="0"/>
              <a:t> </a:t>
            </a:r>
            <a:endParaRPr lang="ru-RU" dirty="0"/>
          </a:p>
          <a:p>
            <a:pPr>
              <a:buFont typeface="Wingdings" panose="05000000000000000000" pitchFamily="2" charset="2"/>
              <a:buChar char="ü"/>
            </a:pPr>
            <a:r>
              <a:rPr lang="kk-KZ" dirty="0"/>
              <a:t> Пу</a:t>
            </a:r>
            <a:r>
              <a:rPr lang="ru-RU" dirty="0" err="1"/>
              <a:t>бличная</a:t>
            </a:r>
            <a:r>
              <a:rPr lang="ru-RU" dirty="0"/>
              <a:t> компания</a:t>
            </a:r>
            <a:r>
              <a:rPr lang="en-US" dirty="0"/>
              <a:t> (Public Company</a:t>
            </a:r>
            <a:r>
              <a:rPr lang="ru-RU" dirty="0"/>
              <a:t>)</a:t>
            </a:r>
          </a:p>
          <a:p>
            <a:pPr lvl="1"/>
            <a:r>
              <a:rPr lang="ru-RU" dirty="0"/>
              <a:t>Обязательное наличие не менее 1 акционера и размера уставного капитала не менее 100 000 долларов США в любое время.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 </a:t>
            </a:r>
            <a:r>
              <a:rPr lang="kk-KZ" dirty="0"/>
              <a:t>Аккредитованная компания </a:t>
            </a:r>
            <a:r>
              <a:rPr lang="en-US" dirty="0"/>
              <a:t>(</a:t>
            </a:r>
            <a:r>
              <a:rPr lang="en-US" dirty="0" err="1"/>
              <a:t>Recognised</a:t>
            </a:r>
            <a:r>
              <a:rPr lang="en-US" dirty="0"/>
              <a:t> Company)</a:t>
            </a:r>
            <a:endParaRPr lang="kk-KZ" dirty="0"/>
          </a:p>
          <a:p>
            <a:pPr lvl="1"/>
            <a:r>
              <a:rPr lang="ru-RU" dirty="0"/>
              <a:t>Компания, зарегистрированная вне юрисдикции МФЦА, которая была признана для осуществления деятельности в МФЦА.</a:t>
            </a:r>
            <a:endParaRPr lang="en-US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AE91329-BFD4-4D9C-98D3-CBBD5C8DBD95}"/>
              </a:ext>
            </a:extLst>
          </p:cNvPr>
          <p:cNvSpPr/>
          <p:nvPr/>
        </p:nvSpPr>
        <p:spPr>
          <a:xfrm>
            <a:off x="0" y="0"/>
            <a:ext cx="12192000" cy="14859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4400" b="1" dirty="0"/>
              <a:t>Виды компании</a:t>
            </a:r>
            <a:endParaRPr lang="ru-RU" sz="4400" b="1" dirty="0"/>
          </a:p>
        </p:txBody>
      </p:sp>
      <p:pic>
        <p:nvPicPr>
          <p:cNvPr id="6" name="Picture 23">
            <a:extLst>
              <a:ext uri="{FF2B5EF4-FFF2-40B4-BE49-F238E27FC236}">
                <a16:creationId xmlns:a16="http://schemas.microsoft.com/office/drawing/2014/main" id="{643265CD-464C-4CED-94E0-D2E971E28E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16" r="70000" b="37234"/>
          <a:stretch/>
        </p:blipFill>
        <p:spPr>
          <a:xfrm>
            <a:off x="318947" y="2157413"/>
            <a:ext cx="1165505" cy="984204"/>
          </a:xfrm>
          <a:prstGeom prst="rect">
            <a:avLst/>
          </a:prstGeom>
        </p:spPr>
      </p:pic>
      <p:pic>
        <p:nvPicPr>
          <p:cNvPr id="7" name="Picture 23">
            <a:extLst>
              <a:ext uri="{FF2B5EF4-FFF2-40B4-BE49-F238E27FC236}">
                <a16:creationId xmlns:a16="http://schemas.microsoft.com/office/drawing/2014/main" id="{E6B230CB-475D-4732-9759-6418559D43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16" r="70000" b="37234"/>
          <a:stretch/>
        </p:blipFill>
        <p:spPr>
          <a:xfrm>
            <a:off x="318947" y="3547378"/>
            <a:ext cx="1165505" cy="984204"/>
          </a:xfrm>
          <a:prstGeom prst="rect">
            <a:avLst/>
          </a:prstGeom>
        </p:spPr>
      </p:pic>
      <p:pic>
        <p:nvPicPr>
          <p:cNvPr id="8" name="Picture 23">
            <a:extLst>
              <a:ext uri="{FF2B5EF4-FFF2-40B4-BE49-F238E27FC236}">
                <a16:creationId xmlns:a16="http://schemas.microsoft.com/office/drawing/2014/main" id="{EE1EEA8A-A2A9-4EAB-B18D-1B34B14EF2B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16" r="70000" b="37234"/>
          <a:stretch/>
        </p:blipFill>
        <p:spPr>
          <a:xfrm>
            <a:off x="318946" y="4817378"/>
            <a:ext cx="1165505" cy="984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161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91631BA-FE59-4A96-AAFB-B5B8E4F9C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9700" y="2055813"/>
            <a:ext cx="10414000" cy="4351338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kk-KZ" dirty="0"/>
              <a:t>Общее партнерство </a:t>
            </a:r>
            <a:r>
              <a:rPr lang="ru-RU" dirty="0"/>
              <a:t>(</a:t>
            </a:r>
            <a:r>
              <a:rPr lang="en-US" dirty="0"/>
              <a:t>General Partnership</a:t>
            </a:r>
            <a:r>
              <a:rPr lang="ru-RU" dirty="0"/>
              <a:t>)</a:t>
            </a:r>
            <a:endParaRPr lang="kk-KZ" dirty="0"/>
          </a:p>
          <a:p>
            <a:pPr lvl="1"/>
            <a:r>
              <a:rPr lang="ru-RU" dirty="0"/>
              <a:t>Отношение между двумя и более лицами, совместно осуществляющими любую деятельность с целью получения прибыли.</a:t>
            </a:r>
            <a:endParaRPr lang="kk-KZ" dirty="0"/>
          </a:p>
          <a:p>
            <a:pPr>
              <a:buFont typeface="Wingdings" panose="05000000000000000000" pitchFamily="2" charset="2"/>
              <a:buChar char="ü"/>
            </a:pPr>
            <a:r>
              <a:rPr lang="kk-KZ" dirty="0"/>
              <a:t>О</a:t>
            </a:r>
            <a:r>
              <a:rPr lang="ru-RU" dirty="0" err="1"/>
              <a:t>граниченное</a:t>
            </a:r>
            <a:r>
              <a:rPr lang="ru-RU" dirty="0"/>
              <a:t> партнерство (</a:t>
            </a:r>
            <a:r>
              <a:rPr lang="en-US" dirty="0"/>
              <a:t>Limited Partnership</a:t>
            </a:r>
            <a:r>
              <a:rPr lang="ru-RU" dirty="0"/>
              <a:t>)</a:t>
            </a:r>
            <a:endParaRPr lang="en-US" dirty="0"/>
          </a:p>
          <a:p>
            <a:pPr lvl="1"/>
            <a:r>
              <a:rPr lang="ru-RU" dirty="0"/>
              <a:t>Отношение между любым числом лиц и </a:t>
            </a:r>
            <a:r>
              <a:rPr lang="ru-RU" dirty="0" err="1"/>
              <a:t>включа</a:t>
            </a:r>
            <a:r>
              <a:rPr lang="kk-KZ" dirty="0"/>
              <a:t>ет </a:t>
            </a:r>
            <a:r>
              <a:rPr lang="ru-RU" dirty="0"/>
              <a:t>1 или более генеральных партнеров, которые несут ответственность за все обязательства партнерства, и 1 или более ограниченных партнеров, которые не могут участвовать в управлении бизнесом, и их ответственность ограничивается суммой, которую они инвестировали в партнерство.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k-KZ" dirty="0"/>
              <a:t>П</a:t>
            </a:r>
            <a:r>
              <a:rPr lang="ru-RU" dirty="0" err="1"/>
              <a:t>артнерство</a:t>
            </a:r>
            <a:r>
              <a:rPr lang="ru-RU" dirty="0"/>
              <a:t> с ограниченной ответственностью </a:t>
            </a:r>
            <a:r>
              <a:rPr lang="en-US" dirty="0"/>
              <a:t>(Limited Liability Partnership</a:t>
            </a:r>
            <a:r>
              <a:rPr lang="ru-RU" dirty="0"/>
              <a:t>)</a:t>
            </a:r>
          </a:p>
          <a:p>
            <a:pPr lvl="1"/>
            <a:r>
              <a:rPr lang="ru-RU" dirty="0"/>
              <a:t>Отношение между любым числом лиц и включает 2 или более ограниченных партнеров, которые участвуют в управлении бизнесом</a:t>
            </a: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AE91329-BFD4-4D9C-98D3-CBBD5C8DBD95}"/>
              </a:ext>
            </a:extLst>
          </p:cNvPr>
          <p:cNvSpPr/>
          <p:nvPr/>
        </p:nvSpPr>
        <p:spPr>
          <a:xfrm>
            <a:off x="0" y="0"/>
            <a:ext cx="12192000" cy="14859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4400" b="1" dirty="0"/>
              <a:t>Виды партнерств</a:t>
            </a:r>
            <a:endParaRPr lang="ru-RU" sz="4400" b="1" dirty="0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9919EC77-B351-4EA6-A33D-CB51C3AE60D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247" b="66210"/>
          <a:stretch/>
        </p:blipFill>
        <p:spPr>
          <a:xfrm>
            <a:off x="128160" y="1815152"/>
            <a:ext cx="1420080" cy="1420517"/>
          </a:xfrm>
          <a:prstGeom prst="rect">
            <a:avLst/>
          </a:prstGeom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DD8D60E9-BCB3-45F2-86F1-329078A78F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247" b="66210"/>
          <a:stretch/>
        </p:blipFill>
        <p:spPr>
          <a:xfrm>
            <a:off x="128160" y="3208503"/>
            <a:ext cx="1420080" cy="1420517"/>
          </a:xfrm>
          <a:prstGeom prst="rect">
            <a:avLst/>
          </a:prstGeom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E69480DD-90ED-4085-9A20-15378C7485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247" b="66210"/>
          <a:stretch/>
        </p:blipFill>
        <p:spPr>
          <a:xfrm>
            <a:off x="128160" y="4764188"/>
            <a:ext cx="1420080" cy="1420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799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93A3AF-E95D-4C3B-B63F-EB5C282B1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KZ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71BCF3E-DEFE-405A-BC73-A8D457447A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925300" cy="6823568"/>
          </a:xfrm>
        </p:spPr>
      </p:pic>
      <p:sp>
        <p:nvSpPr>
          <p:cNvPr id="6" name="Овал 5">
            <a:extLst>
              <a:ext uri="{FF2B5EF4-FFF2-40B4-BE49-F238E27FC236}">
                <a16:creationId xmlns:a16="http://schemas.microsoft.com/office/drawing/2014/main" id="{25AFF54F-CC0C-40C7-A24E-3494777135FD}"/>
              </a:ext>
            </a:extLst>
          </p:cNvPr>
          <p:cNvSpPr/>
          <p:nvPr/>
        </p:nvSpPr>
        <p:spPr>
          <a:xfrm>
            <a:off x="279400" y="6070600"/>
            <a:ext cx="965200" cy="3175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</p:spTree>
    <p:extLst>
      <p:ext uri="{BB962C8B-B14F-4D97-AF65-F5344CB8AC3E}">
        <p14:creationId xmlns:p14="http://schemas.microsoft.com/office/powerpoint/2010/main" val="462719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AE91329-BFD4-4D9C-98D3-CBBD5C8DBD95}"/>
              </a:ext>
            </a:extLst>
          </p:cNvPr>
          <p:cNvSpPr/>
          <p:nvPr/>
        </p:nvSpPr>
        <p:spPr>
          <a:xfrm>
            <a:off x="0" y="0"/>
            <a:ext cx="12192000" cy="14859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4400" b="1" dirty="0"/>
              <a:t>Лицензирование у</a:t>
            </a:r>
            <a:r>
              <a:rPr lang="ru-RU" sz="4400" b="1" dirty="0"/>
              <a:t>частников</a:t>
            </a:r>
            <a:r>
              <a:rPr lang="en-GB" sz="4400" b="1" dirty="0"/>
              <a:t> </a:t>
            </a:r>
            <a:r>
              <a:rPr lang="ru-RU" sz="4400" b="1" dirty="0"/>
              <a:t>МФЦА</a:t>
            </a:r>
          </a:p>
        </p:txBody>
      </p:sp>
      <p:pic>
        <p:nvPicPr>
          <p:cNvPr id="16" name="Picture 2" descr="http://icons.iconarchive.com/icons/icons8/windows-8/512/Business-Library-icon.png">
            <a:extLst>
              <a:ext uri="{FF2B5EF4-FFF2-40B4-BE49-F238E27FC236}">
                <a16:creationId xmlns:a16="http://schemas.microsoft.com/office/drawing/2014/main" id="{34930634-C13D-4F91-B6BC-F7BCA01797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05" y="3274201"/>
            <a:ext cx="530225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3BFF121A-471D-47B2-97A7-970C369BA71E}"/>
              </a:ext>
            </a:extLst>
          </p:cNvPr>
          <p:cNvSpPr/>
          <p:nvPr/>
        </p:nvSpPr>
        <p:spPr>
          <a:xfrm>
            <a:off x="1110914" y="3167740"/>
            <a:ext cx="289217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Лицензированные компании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Рынки капитала</a:t>
            </a:r>
            <a:endParaRPr lang="en-GB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Управление активами</a:t>
            </a:r>
            <a:endParaRPr lang="en-GB" dirty="0">
              <a:solidFill>
                <a:prstClr val="black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Исламские финансы</a:t>
            </a:r>
            <a:endParaRPr lang="en-GB" dirty="0">
              <a:solidFill>
                <a:prstClr val="black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ФинТех</a:t>
            </a:r>
            <a:endParaRPr lang="en-GB" dirty="0">
              <a:solidFill>
                <a:prstClr val="black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solidFill>
                  <a:prstClr val="black"/>
                </a:solidFill>
              </a:rPr>
              <a:t>Private Banking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082F2264-8A36-40C9-88F8-EDB2C6C0D757}"/>
              </a:ext>
            </a:extLst>
          </p:cNvPr>
          <p:cNvSpPr/>
          <p:nvPr/>
        </p:nvSpPr>
        <p:spPr>
          <a:xfrm>
            <a:off x="4762478" y="3156200"/>
            <a:ext cx="26489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/>
              <a:t>Лицензированные фин. институты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/>
              <a:t>Биржа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/>
              <a:t>Клиринговая палата</a:t>
            </a:r>
          </a:p>
        </p:txBody>
      </p:sp>
      <p:pic>
        <p:nvPicPr>
          <p:cNvPr id="19" name="Picture 2" descr="http://icons.iconarchive.com/icons/icons8/windows-8/512/Business-Library-icon.png">
            <a:extLst>
              <a:ext uri="{FF2B5EF4-FFF2-40B4-BE49-F238E27FC236}">
                <a16:creationId xmlns:a16="http://schemas.microsoft.com/office/drawing/2014/main" id="{78D30559-EF03-4CEE-A27E-78EFD490CF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969" y="3262660"/>
            <a:ext cx="530225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16DDC490-CBC0-48DB-8F58-9CAD69637C4F}"/>
              </a:ext>
            </a:extLst>
          </p:cNvPr>
          <p:cNvSpPr/>
          <p:nvPr/>
        </p:nvSpPr>
        <p:spPr>
          <a:xfrm>
            <a:off x="8620627" y="3156200"/>
            <a:ext cx="320641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/>
              <a:t>Компании, предоставляющие профессиональные услуги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Юридические услуги</a:t>
            </a:r>
            <a:endParaRPr lang="ru-RU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Аудиторские услуги</a:t>
            </a:r>
            <a:endParaRPr lang="ru-RU" dirty="0">
              <a:solidFill>
                <a:prstClr val="black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Бухгалтерские услуги</a:t>
            </a:r>
            <a:endParaRPr lang="ru-RU" dirty="0">
              <a:solidFill>
                <a:prstClr val="black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Консалтинговые услуги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kk-KZ" dirty="0">
                <a:solidFill>
                  <a:prstClr val="black"/>
                </a:solidFill>
              </a:rPr>
              <a:t>Услуги кредитного рейтинга</a:t>
            </a:r>
            <a:endParaRPr lang="en-GB" dirty="0">
              <a:solidFill>
                <a:prstClr val="black"/>
              </a:solidFill>
            </a:endParaRPr>
          </a:p>
        </p:txBody>
      </p:sp>
      <p:pic>
        <p:nvPicPr>
          <p:cNvPr id="21" name="Picture 2" descr="http://icons.iconarchive.com/icons/icons8/windows-8/512/Business-Library-icon.png">
            <a:extLst>
              <a:ext uri="{FF2B5EF4-FFF2-40B4-BE49-F238E27FC236}">
                <a16:creationId xmlns:a16="http://schemas.microsoft.com/office/drawing/2014/main" id="{4AE19006-DE3A-4D1E-BEE2-31BDDD979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6311" y="3262660"/>
            <a:ext cx="530225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Скругленный прямоугольник 12">
            <a:extLst>
              <a:ext uri="{FF2B5EF4-FFF2-40B4-BE49-F238E27FC236}">
                <a16:creationId xmlns:a16="http://schemas.microsoft.com/office/drawing/2014/main" id="{D1BEB101-B797-4C4F-AAB7-93275611DAC1}"/>
              </a:ext>
            </a:extLst>
          </p:cNvPr>
          <p:cNvSpPr/>
          <p:nvPr/>
        </p:nvSpPr>
        <p:spPr>
          <a:xfrm>
            <a:off x="261059" y="3067070"/>
            <a:ext cx="3463390" cy="2601997"/>
          </a:xfrm>
          <a:prstGeom prst="roundRect">
            <a:avLst/>
          </a:prstGeom>
          <a:noFill/>
          <a:ln w="38100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14">
            <a:extLst>
              <a:ext uri="{FF2B5EF4-FFF2-40B4-BE49-F238E27FC236}">
                <a16:creationId xmlns:a16="http://schemas.microsoft.com/office/drawing/2014/main" id="{1DFF2AA7-4005-4715-BE83-B170C51C347F}"/>
              </a:ext>
            </a:extLst>
          </p:cNvPr>
          <p:cNvSpPr/>
          <p:nvPr/>
        </p:nvSpPr>
        <p:spPr>
          <a:xfrm>
            <a:off x="3964659" y="3055529"/>
            <a:ext cx="3616809" cy="2601997"/>
          </a:xfrm>
          <a:prstGeom prst="roundRect">
            <a:avLst/>
          </a:prstGeom>
          <a:noFill/>
          <a:ln w="38100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15">
            <a:extLst>
              <a:ext uri="{FF2B5EF4-FFF2-40B4-BE49-F238E27FC236}">
                <a16:creationId xmlns:a16="http://schemas.microsoft.com/office/drawing/2014/main" id="{5DC6835E-8FEA-4C59-A7D4-2BB71DF1E9C6}"/>
              </a:ext>
            </a:extLst>
          </p:cNvPr>
          <p:cNvSpPr/>
          <p:nvPr/>
        </p:nvSpPr>
        <p:spPr>
          <a:xfrm>
            <a:off x="7816101" y="3055529"/>
            <a:ext cx="4111206" cy="2601997"/>
          </a:xfrm>
          <a:prstGeom prst="roundRect">
            <a:avLst/>
          </a:prstGeom>
          <a:noFill/>
          <a:ln w="38100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A4933A3-8D64-4FFB-B7E1-75A7B38C74BC}"/>
              </a:ext>
            </a:extLst>
          </p:cNvPr>
          <p:cNvSpPr txBox="1"/>
          <p:nvPr/>
        </p:nvSpPr>
        <p:spPr>
          <a:xfrm>
            <a:off x="472405" y="1788688"/>
            <a:ext cx="1109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Для предоставления финансовых и вспомогательных услуг, участникам МФЦА необходимо получить лицензию </a:t>
            </a:r>
            <a:endParaRPr lang="ru-KZ" sz="2800" dirty="0"/>
          </a:p>
        </p:txBody>
      </p:sp>
    </p:spTree>
    <p:extLst>
      <p:ext uri="{BB962C8B-B14F-4D97-AF65-F5344CB8AC3E}">
        <p14:creationId xmlns:p14="http://schemas.microsoft.com/office/powerpoint/2010/main" val="850154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22" grpId="0" animBg="1"/>
      <p:bldP spid="23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F7C8FB-ADF7-4A42-BED0-0D50FFECA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0806"/>
            <a:ext cx="10515600" cy="1325563"/>
          </a:xfrm>
        </p:spPr>
        <p:txBody>
          <a:bodyPr/>
          <a:lstStyle/>
          <a:p>
            <a:endParaRPr lang="ru-KZ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AE91329-BFD4-4D9C-98D3-CBBD5C8DBD95}"/>
              </a:ext>
            </a:extLst>
          </p:cNvPr>
          <p:cNvSpPr/>
          <p:nvPr/>
        </p:nvSpPr>
        <p:spPr>
          <a:xfrm>
            <a:off x="0" y="0"/>
            <a:ext cx="12192000" cy="14859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4400" b="1" dirty="0"/>
              <a:t>Лицензирование у</a:t>
            </a:r>
            <a:r>
              <a:rPr lang="ru-RU" sz="4400" b="1" dirty="0"/>
              <a:t>частников</a:t>
            </a:r>
            <a:r>
              <a:rPr lang="en-GB" sz="4400" b="1" dirty="0"/>
              <a:t> </a:t>
            </a:r>
            <a:r>
              <a:rPr lang="ru-RU" sz="4400" b="1" dirty="0"/>
              <a:t>МФЦА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A4933A3-8D64-4FFB-B7E1-75A7B38C74BC}"/>
              </a:ext>
            </a:extLst>
          </p:cNvPr>
          <p:cNvSpPr txBox="1"/>
          <p:nvPr/>
        </p:nvSpPr>
        <p:spPr>
          <a:xfrm>
            <a:off x="2035669" y="1641476"/>
            <a:ext cx="98679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Перед подачей на лицензирование рекомендуется предпринять следующие шаги: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400" dirty="0"/>
              <a:t>Определить вид финансовых или вспомогательных услуг.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400" dirty="0"/>
              <a:t>Определить кто будет на ключевых позициях в компании.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400" dirty="0"/>
              <a:t>Разработать комплексный бизнес-план, в котором изложены предлагаемые вами виды деятельности, финансовые прогнозы и бюджет на 1 год, необходимые ресурсы, такие как человеческие, системы и финансовые.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400" dirty="0"/>
              <a:t>Ознакомиться с действующими правилами и положениями МФЦА и быть готовым предоставить необходимые документы по их соблюдению.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400" dirty="0"/>
              <a:t>Определить свой минимальный нормативный капитал, который необходимо поддерживать. </a:t>
            </a:r>
            <a:endParaRPr lang="ru-KZ" sz="2400" dirty="0"/>
          </a:p>
        </p:txBody>
      </p:sp>
      <p:pic>
        <p:nvPicPr>
          <p:cNvPr id="14" name="Picture 4">
            <a:extLst>
              <a:ext uri="{FF2B5EF4-FFF2-40B4-BE49-F238E27FC236}">
                <a16:creationId xmlns:a16="http://schemas.microsoft.com/office/drawing/2014/main" id="{CDA326A6-7F77-48B7-AFDF-3080B4B30B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" t="69089" r="66537" b="2804"/>
          <a:stretch/>
        </p:blipFill>
        <p:spPr>
          <a:xfrm>
            <a:off x="297463" y="1641476"/>
            <a:ext cx="2110174" cy="171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6766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C827256-2F08-4867-8449-FB663CBEB6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27520"/>
          </a:xfrm>
          <a:prstGeom prst="rect">
            <a:avLst/>
          </a:prstGeom>
        </p:spPr>
      </p:pic>
      <p:sp>
        <p:nvSpPr>
          <p:cNvPr id="6" name="Овал 5">
            <a:extLst>
              <a:ext uri="{FF2B5EF4-FFF2-40B4-BE49-F238E27FC236}">
                <a16:creationId xmlns:a16="http://schemas.microsoft.com/office/drawing/2014/main" id="{689FC690-0072-4BF7-9519-8791D9BDA536}"/>
              </a:ext>
            </a:extLst>
          </p:cNvPr>
          <p:cNvSpPr/>
          <p:nvPr/>
        </p:nvSpPr>
        <p:spPr>
          <a:xfrm>
            <a:off x="203200" y="5689600"/>
            <a:ext cx="1079500" cy="4445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</p:spTree>
    <p:extLst>
      <p:ext uri="{BB962C8B-B14F-4D97-AF65-F5344CB8AC3E}">
        <p14:creationId xmlns:p14="http://schemas.microsoft.com/office/powerpoint/2010/main" val="9122246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A9B658-A61C-4A1D-B876-FE17E6DB5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KZ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7943C03-74C3-4993-97AF-AC8B2E7540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Овал 5">
            <a:extLst>
              <a:ext uri="{FF2B5EF4-FFF2-40B4-BE49-F238E27FC236}">
                <a16:creationId xmlns:a16="http://schemas.microsoft.com/office/drawing/2014/main" id="{050476C1-7A2A-44D2-B593-2ADC15B87566}"/>
              </a:ext>
            </a:extLst>
          </p:cNvPr>
          <p:cNvSpPr/>
          <p:nvPr/>
        </p:nvSpPr>
        <p:spPr>
          <a:xfrm>
            <a:off x="4232635" y="1847654"/>
            <a:ext cx="3695307" cy="138574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</p:spTree>
    <p:extLst>
      <p:ext uri="{BB962C8B-B14F-4D97-AF65-F5344CB8AC3E}">
        <p14:creationId xmlns:p14="http://schemas.microsoft.com/office/powerpoint/2010/main" val="6227496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2192000" cy="14859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/>
              <a:t>Пакет документов</a:t>
            </a:r>
          </a:p>
        </p:txBody>
      </p:sp>
      <p:sp>
        <p:nvSpPr>
          <p:cNvPr id="10" name="object 11">
            <a:extLst>
              <a:ext uri="{FF2B5EF4-FFF2-40B4-BE49-F238E27FC236}">
                <a16:creationId xmlns:a16="http://schemas.microsoft.com/office/drawing/2014/main" id="{71FC92CC-101C-4FDE-A373-0C9C682EDA07}"/>
              </a:ext>
            </a:extLst>
          </p:cNvPr>
          <p:cNvSpPr txBox="1"/>
          <p:nvPr/>
        </p:nvSpPr>
        <p:spPr>
          <a:xfrm>
            <a:off x="433180" y="1622050"/>
            <a:ext cx="11325639" cy="5391861"/>
          </a:xfrm>
          <a:prstGeom prst="rect">
            <a:avLst/>
          </a:prstGeom>
          <a:noFill/>
        </p:spPr>
        <p:txBody>
          <a:bodyPr vert="horz" wrap="square" lIns="0" tIns="5715" rIns="0" bIns="0" rtlCol="0" anchor="t">
            <a:spAutoFit/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2200" dirty="0"/>
              <a:t>Заполненные формы</a:t>
            </a:r>
            <a:endParaRPr lang="en-US" sz="22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2200" dirty="0"/>
              <a:t>Решение Совета директоров или Акционеров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2200" dirty="0"/>
              <a:t>Копия паспорта, резюме для каждого директора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2200" dirty="0"/>
              <a:t>Копия паспорта и резюме каждого учредителя 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2200" dirty="0"/>
              <a:t>Свидетельство о регистрации (если применимо)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2200" dirty="0"/>
              <a:t>Копия визы / удостоверения личности уполномоченного лица (если применимо)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2200" dirty="0"/>
              <a:t>Индивидуальный идентификационный номер потенциального генерального директора 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2200" dirty="0"/>
              <a:t>Договор аренды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2200" dirty="0"/>
              <a:t>Информация о конечном бенефициаре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2200" dirty="0"/>
              <a:t>Копия паспорта и свидетельство о назначении секретаря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2200" dirty="0"/>
              <a:t>Копия паспорта сотрудника, ответственного по отчетности по отмыванию денег (если применимо)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2200" dirty="0"/>
              <a:t>Политика, процедуры, системы контроля, </a:t>
            </a:r>
            <a:r>
              <a:rPr lang="kk-KZ" sz="2200" dirty="0"/>
              <a:t>по борьбе с отмыванием денег</a:t>
            </a:r>
            <a:r>
              <a:rPr lang="ru-RU" sz="2200" dirty="0"/>
              <a:t> и </a:t>
            </a:r>
            <a:r>
              <a:rPr lang="ru-RU" sz="2200" dirty="0" err="1"/>
              <a:t>комплайенс</a:t>
            </a:r>
            <a:r>
              <a:rPr lang="ru-RU" sz="2200" dirty="0"/>
              <a:t> (если применимо)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2200" dirty="0"/>
              <a:t>Сборы</a:t>
            </a:r>
            <a:endParaRPr lang="en-US" sz="2200" dirty="0"/>
          </a:p>
          <a:p>
            <a:pPr marL="571500" indent="-571500">
              <a:buFont typeface="Wingdings" panose="05000000000000000000" pitchFamily="2" charset="2"/>
              <a:buChar char="ü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7514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object 10">
            <a:extLst>
              <a:ext uri="{FF2B5EF4-FFF2-40B4-BE49-F238E27FC236}">
                <a16:creationId xmlns:a16="http://schemas.microsoft.com/office/drawing/2014/main" id="{42B142A0-6C15-48B9-9931-FCE5EAEF2718}"/>
              </a:ext>
            </a:extLst>
          </p:cNvPr>
          <p:cNvSpPr/>
          <p:nvPr/>
        </p:nvSpPr>
        <p:spPr>
          <a:xfrm rot="16200000">
            <a:off x="5343821" y="3061451"/>
            <a:ext cx="378729" cy="226585"/>
          </a:xfrm>
          <a:custGeom>
            <a:avLst/>
            <a:gdLst/>
            <a:ahLst/>
            <a:cxnLst/>
            <a:rect l="l" t="t" r="r" b="b"/>
            <a:pathLst>
              <a:path w="6638290" h="320675">
                <a:moveTo>
                  <a:pt x="6638110" y="320176"/>
                </a:moveTo>
                <a:lnTo>
                  <a:pt x="0" y="320176"/>
                </a:lnTo>
                <a:lnTo>
                  <a:pt x="0" y="0"/>
                </a:lnTo>
                <a:lnTo>
                  <a:pt x="6638110" y="0"/>
                </a:lnTo>
                <a:lnTo>
                  <a:pt x="6638110" y="320176"/>
                </a:lnTo>
                <a:close/>
              </a:path>
            </a:pathLst>
          </a:custGeom>
          <a:solidFill>
            <a:srgbClr val="DDDDD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12192000" cy="14859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/>
              <a:t>Процесс регистрации и лицензирования</a:t>
            </a:r>
          </a:p>
        </p:txBody>
      </p:sp>
      <p:pic>
        <p:nvPicPr>
          <p:cNvPr id="52" name="Picture 4">
            <a:extLst>
              <a:ext uri="{FF2B5EF4-FFF2-40B4-BE49-F238E27FC236}">
                <a16:creationId xmlns:a16="http://schemas.microsoft.com/office/drawing/2014/main" id="{DB3EF7BE-F50C-4993-86DB-5B18CA204A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45" y="1793854"/>
            <a:ext cx="1597046" cy="1597046"/>
          </a:xfrm>
          <a:prstGeom prst="rect">
            <a:avLst/>
          </a:prstGeom>
        </p:spPr>
      </p:pic>
      <p:sp>
        <p:nvSpPr>
          <p:cNvPr id="53" name="object 9">
            <a:extLst>
              <a:ext uri="{FF2B5EF4-FFF2-40B4-BE49-F238E27FC236}">
                <a16:creationId xmlns:a16="http://schemas.microsoft.com/office/drawing/2014/main" id="{34778FE0-B038-40D4-8625-9453443B6B6C}"/>
              </a:ext>
            </a:extLst>
          </p:cNvPr>
          <p:cNvSpPr/>
          <p:nvPr/>
        </p:nvSpPr>
        <p:spPr>
          <a:xfrm>
            <a:off x="2068791" y="1668971"/>
            <a:ext cx="1982203" cy="1252029"/>
          </a:xfrm>
          <a:custGeom>
            <a:avLst/>
            <a:gdLst/>
            <a:ahLst/>
            <a:cxnLst/>
            <a:rect l="l" t="t" r="r" b="b"/>
            <a:pathLst>
              <a:path w="2811145" h="1624330">
                <a:moveTo>
                  <a:pt x="2673140" y="0"/>
                </a:moveTo>
                <a:lnTo>
                  <a:pt x="137463" y="0"/>
                </a:lnTo>
                <a:lnTo>
                  <a:pt x="94135" y="7038"/>
                </a:lnTo>
                <a:lnTo>
                  <a:pt x="56415" y="26613"/>
                </a:lnTo>
                <a:lnTo>
                  <a:pt x="26613" y="56415"/>
                </a:lnTo>
                <a:lnTo>
                  <a:pt x="7038" y="94135"/>
                </a:lnTo>
                <a:lnTo>
                  <a:pt x="0" y="137463"/>
                </a:lnTo>
                <a:lnTo>
                  <a:pt x="0" y="1486752"/>
                </a:lnTo>
                <a:lnTo>
                  <a:pt x="7038" y="1530081"/>
                </a:lnTo>
                <a:lnTo>
                  <a:pt x="26613" y="1567801"/>
                </a:lnTo>
                <a:lnTo>
                  <a:pt x="56415" y="1597603"/>
                </a:lnTo>
                <a:lnTo>
                  <a:pt x="94135" y="1617178"/>
                </a:lnTo>
                <a:lnTo>
                  <a:pt x="137463" y="1624216"/>
                </a:lnTo>
                <a:lnTo>
                  <a:pt x="2673140" y="1624216"/>
                </a:lnTo>
                <a:lnTo>
                  <a:pt x="2716469" y="1617178"/>
                </a:lnTo>
                <a:lnTo>
                  <a:pt x="2754189" y="1597603"/>
                </a:lnTo>
                <a:lnTo>
                  <a:pt x="2783991" y="1567801"/>
                </a:lnTo>
                <a:lnTo>
                  <a:pt x="2803566" y="1530081"/>
                </a:lnTo>
                <a:lnTo>
                  <a:pt x="2810604" y="1486752"/>
                </a:lnTo>
                <a:lnTo>
                  <a:pt x="2810604" y="137463"/>
                </a:lnTo>
                <a:lnTo>
                  <a:pt x="2803566" y="94135"/>
                </a:lnTo>
                <a:lnTo>
                  <a:pt x="2783991" y="56415"/>
                </a:lnTo>
                <a:lnTo>
                  <a:pt x="2754189" y="26613"/>
                </a:lnTo>
                <a:lnTo>
                  <a:pt x="2716469" y="7038"/>
                </a:lnTo>
                <a:lnTo>
                  <a:pt x="2673140" y="0"/>
                </a:lnTo>
                <a:close/>
              </a:path>
            </a:pathLst>
          </a:custGeom>
          <a:solidFill>
            <a:srgbClr val="DDDD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10">
            <a:extLst>
              <a:ext uri="{FF2B5EF4-FFF2-40B4-BE49-F238E27FC236}">
                <a16:creationId xmlns:a16="http://schemas.microsoft.com/office/drawing/2014/main" id="{0B8B551B-61E0-4002-8935-7D48267DDF1A}"/>
              </a:ext>
            </a:extLst>
          </p:cNvPr>
          <p:cNvSpPr/>
          <p:nvPr/>
        </p:nvSpPr>
        <p:spPr>
          <a:xfrm>
            <a:off x="3756900" y="2133383"/>
            <a:ext cx="1124573" cy="369992"/>
          </a:xfrm>
          <a:custGeom>
            <a:avLst/>
            <a:gdLst/>
            <a:ahLst/>
            <a:cxnLst/>
            <a:rect l="l" t="t" r="r" b="b"/>
            <a:pathLst>
              <a:path w="6638290" h="320675">
                <a:moveTo>
                  <a:pt x="6638110" y="320176"/>
                </a:moveTo>
                <a:lnTo>
                  <a:pt x="0" y="320176"/>
                </a:lnTo>
                <a:lnTo>
                  <a:pt x="0" y="0"/>
                </a:lnTo>
                <a:lnTo>
                  <a:pt x="6638110" y="0"/>
                </a:lnTo>
                <a:lnTo>
                  <a:pt x="6638110" y="320176"/>
                </a:lnTo>
                <a:close/>
              </a:path>
            </a:pathLst>
          </a:custGeom>
          <a:solidFill>
            <a:srgbClr val="DDDD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25">
            <a:extLst>
              <a:ext uri="{FF2B5EF4-FFF2-40B4-BE49-F238E27FC236}">
                <a16:creationId xmlns:a16="http://schemas.microsoft.com/office/drawing/2014/main" id="{83BEA710-9159-4613-8078-0501EED9CCE8}"/>
              </a:ext>
            </a:extLst>
          </p:cNvPr>
          <p:cNvSpPr/>
          <p:nvPr/>
        </p:nvSpPr>
        <p:spPr>
          <a:xfrm>
            <a:off x="4881473" y="1599544"/>
            <a:ext cx="1303427" cy="1425635"/>
          </a:xfrm>
          <a:custGeom>
            <a:avLst/>
            <a:gdLst/>
            <a:ahLst/>
            <a:cxnLst/>
            <a:rect l="l" t="t" r="r" b="b"/>
            <a:pathLst>
              <a:path w="1798954" h="1798954">
                <a:moveTo>
                  <a:pt x="899323" y="0"/>
                </a:moveTo>
                <a:lnTo>
                  <a:pt x="851561" y="1246"/>
                </a:lnTo>
                <a:lnTo>
                  <a:pt x="804448" y="4943"/>
                </a:lnTo>
                <a:lnTo>
                  <a:pt x="758047" y="11030"/>
                </a:lnTo>
                <a:lnTo>
                  <a:pt x="712420" y="19443"/>
                </a:lnTo>
                <a:lnTo>
                  <a:pt x="667628" y="30121"/>
                </a:lnTo>
                <a:lnTo>
                  <a:pt x="623734" y="43002"/>
                </a:lnTo>
                <a:lnTo>
                  <a:pt x="580800" y="58024"/>
                </a:lnTo>
                <a:lnTo>
                  <a:pt x="538888" y="75124"/>
                </a:lnTo>
                <a:lnTo>
                  <a:pt x="498061" y="94240"/>
                </a:lnTo>
                <a:lnTo>
                  <a:pt x="458380" y="115311"/>
                </a:lnTo>
                <a:lnTo>
                  <a:pt x="419907" y="138274"/>
                </a:lnTo>
                <a:lnTo>
                  <a:pt x="382706" y="163067"/>
                </a:lnTo>
                <a:lnTo>
                  <a:pt x="346838" y="189628"/>
                </a:lnTo>
                <a:lnTo>
                  <a:pt x="312364" y="217895"/>
                </a:lnTo>
                <a:lnTo>
                  <a:pt x="279348" y="247805"/>
                </a:lnTo>
                <a:lnTo>
                  <a:pt x="247852" y="279297"/>
                </a:lnTo>
                <a:lnTo>
                  <a:pt x="217937" y="312309"/>
                </a:lnTo>
                <a:lnTo>
                  <a:pt x="189665" y="346778"/>
                </a:lnTo>
                <a:lnTo>
                  <a:pt x="163100" y="382643"/>
                </a:lnTo>
                <a:lnTo>
                  <a:pt x="138303" y="419840"/>
                </a:lnTo>
                <a:lnTo>
                  <a:pt x="115336" y="458309"/>
                </a:lnTo>
                <a:lnTo>
                  <a:pt x="94261" y="497987"/>
                </a:lnTo>
                <a:lnTo>
                  <a:pt x="75141" y="538811"/>
                </a:lnTo>
                <a:lnTo>
                  <a:pt x="58037" y="580721"/>
                </a:lnTo>
                <a:lnTo>
                  <a:pt x="43012" y="623653"/>
                </a:lnTo>
                <a:lnTo>
                  <a:pt x="30128" y="667545"/>
                </a:lnTo>
                <a:lnTo>
                  <a:pt x="19448" y="712336"/>
                </a:lnTo>
                <a:lnTo>
                  <a:pt x="11032" y="757964"/>
                </a:lnTo>
                <a:lnTo>
                  <a:pt x="4944" y="804365"/>
                </a:lnTo>
                <a:lnTo>
                  <a:pt x="1246" y="851479"/>
                </a:lnTo>
                <a:lnTo>
                  <a:pt x="0" y="899243"/>
                </a:lnTo>
                <a:lnTo>
                  <a:pt x="1246" y="947007"/>
                </a:lnTo>
                <a:lnTo>
                  <a:pt x="4944" y="994122"/>
                </a:lnTo>
                <a:lnTo>
                  <a:pt x="11032" y="1040525"/>
                </a:lnTo>
                <a:lnTo>
                  <a:pt x="19448" y="1086154"/>
                </a:lnTo>
                <a:lnTo>
                  <a:pt x="30128" y="1130948"/>
                </a:lnTo>
                <a:lnTo>
                  <a:pt x="43012" y="1174844"/>
                </a:lnTo>
                <a:lnTo>
                  <a:pt x="58037" y="1217780"/>
                </a:lnTo>
                <a:lnTo>
                  <a:pt x="75141" y="1259693"/>
                </a:lnTo>
                <a:lnTo>
                  <a:pt x="94261" y="1300522"/>
                </a:lnTo>
                <a:lnTo>
                  <a:pt x="115336" y="1340205"/>
                </a:lnTo>
                <a:lnTo>
                  <a:pt x="138303" y="1378678"/>
                </a:lnTo>
                <a:lnTo>
                  <a:pt x="163100" y="1415881"/>
                </a:lnTo>
                <a:lnTo>
                  <a:pt x="189665" y="1451751"/>
                </a:lnTo>
                <a:lnTo>
                  <a:pt x="217937" y="1486225"/>
                </a:lnTo>
                <a:lnTo>
                  <a:pt x="247852" y="1519243"/>
                </a:lnTo>
                <a:lnTo>
                  <a:pt x="279348" y="1550740"/>
                </a:lnTo>
                <a:lnTo>
                  <a:pt x="312364" y="1580656"/>
                </a:lnTo>
                <a:lnTo>
                  <a:pt x="346838" y="1608929"/>
                </a:lnTo>
                <a:lnTo>
                  <a:pt x="382706" y="1635495"/>
                </a:lnTo>
                <a:lnTo>
                  <a:pt x="419907" y="1660293"/>
                </a:lnTo>
                <a:lnTo>
                  <a:pt x="458380" y="1683261"/>
                </a:lnTo>
                <a:lnTo>
                  <a:pt x="498061" y="1704336"/>
                </a:lnTo>
                <a:lnTo>
                  <a:pt x="538888" y="1723457"/>
                </a:lnTo>
                <a:lnTo>
                  <a:pt x="580800" y="1740561"/>
                </a:lnTo>
                <a:lnTo>
                  <a:pt x="623734" y="1755587"/>
                </a:lnTo>
                <a:lnTo>
                  <a:pt x="667628" y="1768471"/>
                </a:lnTo>
                <a:lnTo>
                  <a:pt x="712420" y="1779152"/>
                </a:lnTo>
                <a:lnTo>
                  <a:pt x="758047" y="1787567"/>
                </a:lnTo>
                <a:lnTo>
                  <a:pt x="804448" y="1793655"/>
                </a:lnTo>
                <a:lnTo>
                  <a:pt x="851561" y="1797354"/>
                </a:lnTo>
                <a:lnTo>
                  <a:pt x="899323" y="1798601"/>
                </a:lnTo>
                <a:lnTo>
                  <a:pt x="947087" y="1797354"/>
                </a:lnTo>
                <a:lnTo>
                  <a:pt x="994201" y="1793655"/>
                </a:lnTo>
                <a:lnTo>
                  <a:pt x="1040604" y="1787567"/>
                </a:lnTo>
                <a:lnTo>
                  <a:pt x="1086234" y="1779152"/>
                </a:lnTo>
                <a:lnTo>
                  <a:pt x="1131027" y="1768471"/>
                </a:lnTo>
                <a:lnTo>
                  <a:pt x="1174922" y="1755587"/>
                </a:lnTo>
                <a:lnTo>
                  <a:pt x="1217857" y="1740561"/>
                </a:lnTo>
                <a:lnTo>
                  <a:pt x="1259769" y="1723457"/>
                </a:lnTo>
                <a:lnTo>
                  <a:pt x="1300598" y="1704336"/>
                </a:lnTo>
                <a:lnTo>
                  <a:pt x="1340279" y="1683261"/>
                </a:lnTo>
                <a:lnTo>
                  <a:pt x="1378752" y="1660293"/>
                </a:lnTo>
                <a:lnTo>
                  <a:pt x="1415954" y="1635495"/>
                </a:lnTo>
                <a:lnTo>
                  <a:pt x="1451822" y="1608929"/>
                </a:lnTo>
                <a:lnTo>
                  <a:pt x="1486296" y="1580656"/>
                </a:lnTo>
                <a:lnTo>
                  <a:pt x="1519312" y="1550740"/>
                </a:lnTo>
                <a:lnTo>
                  <a:pt x="1550808" y="1519243"/>
                </a:lnTo>
                <a:lnTo>
                  <a:pt x="1580723" y="1486225"/>
                </a:lnTo>
                <a:lnTo>
                  <a:pt x="1608995" y="1451751"/>
                </a:lnTo>
                <a:lnTo>
                  <a:pt x="1635560" y="1415881"/>
                </a:lnTo>
                <a:lnTo>
                  <a:pt x="1660357" y="1378678"/>
                </a:lnTo>
                <a:lnTo>
                  <a:pt x="1683324" y="1340205"/>
                </a:lnTo>
                <a:lnTo>
                  <a:pt x="1704398" y="1300522"/>
                </a:lnTo>
                <a:lnTo>
                  <a:pt x="1723518" y="1259693"/>
                </a:lnTo>
                <a:lnTo>
                  <a:pt x="1740622" y="1217780"/>
                </a:lnTo>
                <a:lnTo>
                  <a:pt x="1755646" y="1174844"/>
                </a:lnTo>
                <a:lnTo>
                  <a:pt x="1768530" y="1130948"/>
                </a:lnTo>
                <a:lnTo>
                  <a:pt x="1779210" y="1086154"/>
                </a:lnTo>
                <a:lnTo>
                  <a:pt x="1787625" y="1040525"/>
                </a:lnTo>
                <a:lnTo>
                  <a:pt x="1793713" y="994122"/>
                </a:lnTo>
                <a:lnTo>
                  <a:pt x="1797411" y="947007"/>
                </a:lnTo>
                <a:lnTo>
                  <a:pt x="1798658" y="899243"/>
                </a:lnTo>
                <a:lnTo>
                  <a:pt x="1797411" y="851479"/>
                </a:lnTo>
                <a:lnTo>
                  <a:pt x="1793713" y="804365"/>
                </a:lnTo>
                <a:lnTo>
                  <a:pt x="1787625" y="757964"/>
                </a:lnTo>
                <a:lnTo>
                  <a:pt x="1779210" y="712336"/>
                </a:lnTo>
                <a:lnTo>
                  <a:pt x="1768530" y="667545"/>
                </a:lnTo>
                <a:lnTo>
                  <a:pt x="1755646" y="623653"/>
                </a:lnTo>
                <a:lnTo>
                  <a:pt x="1740622" y="580721"/>
                </a:lnTo>
                <a:lnTo>
                  <a:pt x="1723518" y="538811"/>
                </a:lnTo>
                <a:lnTo>
                  <a:pt x="1704398" y="497987"/>
                </a:lnTo>
                <a:lnTo>
                  <a:pt x="1683324" y="458309"/>
                </a:lnTo>
                <a:lnTo>
                  <a:pt x="1660357" y="419840"/>
                </a:lnTo>
                <a:lnTo>
                  <a:pt x="1635560" y="382643"/>
                </a:lnTo>
                <a:lnTo>
                  <a:pt x="1608995" y="346778"/>
                </a:lnTo>
                <a:lnTo>
                  <a:pt x="1580723" y="312309"/>
                </a:lnTo>
                <a:lnTo>
                  <a:pt x="1550808" y="279297"/>
                </a:lnTo>
                <a:lnTo>
                  <a:pt x="1519312" y="247805"/>
                </a:lnTo>
                <a:lnTo>
                  <a:pt x="1486296" y="217895"/>
                </a:lnTo>
                <a:lnTo>
                  <a:pt x="1451822" y="189628"/>
                </a:lnTo>
                <a:lnTo>
                  <a:pt x="1415954" y="163067"/>
                </a:lnTo>
                <a:lnTo>
                  <a:pt x="1378752" y="138274"/>
                </a:lnTo>
                <a:lnTo>
                  <a:pt x="1340279" y="115311"/>
                </a:lnTo>
                <a:lnTo>
                  <a:pt x="1300598" y="94240"/>
                </a:lnTo>
                <a:lnTo>
                  <a:pt x="1259769" y="75124"/>
                </a:lnTo>
                <a:lnTo>
                  <a:pt x="1217857" y="58024"/>
                </a:lnTo>
                <a:lnTo>
                  <a:pt x="1174922" y="43002"/>
                </a:lnTo>
                <a:lnTo>
                  <a:pt x="1131027" y="30121"/>
                </a:lnTo>
                <a:lnTo>
                  <a:pt x="1086234" y="19443"/>
                </a:lnTo>
                <a:lnTo>
                  <a:pt x="1040604" y="11030"/>
                </a:lnTo>
                <a:lnTo>
                  <a:pt x="994201" y="4943"/>
                </a:lnTo>
                <a:lnTo>
                  <a:pt x="947087" y="1246"/>
                </a:lnTo>
                <a:lnTo>
                  <a:pt x="899323" y="0"/>
                </a:lnTo>
                <a:close/>
              </a:path>
            </a:pathLst>
          </a:cu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29">
            <a:extLst>
              <a:ext uri="{FF2B5EF4-FFF2-40B4-BE49-F238E27FC236}">
                <a16:creationId xmlns:a16="http://schemas.microsoft.com/office/drawing/2014/main" id="{9118A08A-2D78-4323-B663-BAA9816791DF}"/>
              </a:ext>
            </a:extLst>
          </p:cNvPr>
          <p:cNvSpPr/>
          <p:nvPr/>
        </p:nvSpPr>
        <p:spPr>
          <a:xfrm>
            <a:off x="2277567" y="1913890"/>
            <a:ext cx="1479333" cy="843714"/>
          </a:xfrm>
          <a:custGeom>
            <a:avLst/>
            <a:gdLst/>
            <a:ahLst/>
            <a:cxnLst/>
            <a:rect l="l" t="t" r="r" b="b"/>
            <a:pathLst>
              <a:path w="2393950" h="1285875">
                <a:moveTo>
                  <a:pt x="2256088" y="0"/>
                </a:moveTo>
                <a:lnTo>
                  <a:pt x="137463" y="0"/>
                </a:lnTo>
                <a:lnTo>
                  <a:pt x="94135" y="7038"/>
                </a:lnTo>
                <a:lnTo>
                  <a:pt x="56415" y="26613"/>
                </a:lnTo>
                <a:lnTo>
                  <a:pt x="26613" y="56415"/>
                </a:lnTo>
                <a:lnTo>
                  <a:pt x="7038" y="94135"/>
                </a:lnTo>
                <a:lnTo>
                  <a:pt x="0" y="137463"/>
                </a:lnTo>
                <a:lnTo>
                  <a:pt x="0" y="1148282"/>
                </a:lnTo>
                <a:lnTo>
                  <a:pt x="7038" y="1191610"/>
                </a:lnTo>
                <a:lnTo>
                  <a:pt x="26613" y="1229330"/>
                </a:lnTo>
                <a:lnTo>
                  <a:pt x="56415" y="1259132"/>
                </a:lnTo>
                <a:lnTo>
                  <a:pt x="94135" y="1278707"/>
                </a:lnTo>
                <a:lnTo>
                  <a:pt x="137463" y="1285745"/>
                </a:lnTo>
                <a:lnTo>
                  <a:pt x="2256088" y="1285745"/>
                </a:lnTo>
                <a:lnTo>
                  <a:pt x="2299417" y="1278707"/>
                </a:lnTo>
                <a:lnTo>
                  <a:pt x="2337137" y="1259132"/>
                </a:lnTo>
                <a:lnTo>
                  <a:pt x="2366939" y="1229330"/>
                </a:lnTo>
                <a:lnTo>
                  <a:pt x="2386514" y="1191610"/>
                </a:lnTo>
                <a:lnTo>
                  <a:pt x="2393552" y="1148282"/>
                </a:lnTo>
                <a:lnTo>
                  <a:pt x="2393552" y="137463"/>
                </a:lnTo>
                <a:lnTo>
                  <a:pt x="2386514" y="94135"/>
                </a:lnTo>
                <a:lnTo>
                  <a:pt x="2366939" y="56415"/>
                </a:lnTo>
                <a:lnTo>
                  <a:pt x="2337137" y="26613"/>
                </a:lnTo>
                <a:lnTo>
                  <a:pt x="2299417" y="7038"/>
                </a:lnTo>
                <a:lnTo>
                  <a:pt x="2256088" y="0"/>
                </a:lnTo>
                <a:close/>
              </a:path>
            </a:pathLst>
          </a:cu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30">
            <a:extLst>
              <a:ext uri="{FF2B5EF4-FFF2-40B4-BE49-F238E27FC236}">
                <a16:creationId xmlns:a16="http://schemas.microsoft.com/office/drawing/2014/main" id="{0347DB51-E0D8-405D-BD25-A52D2925221C}"/>
              </a:ext>
            </a:extLst>
          </p:cNvPr>
          <p:cNvSpPr txBox="1"/>
          <p:nvPr/>
        </p:nvSpPr>
        <p:spPr>
          <a:xfrm>
            <a:off x="2398244" y="1934194"/>
            <a:ext cx="1337294" cy="75533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ru-RU" sz="2400" spc="-229" dirty="0">
                <a:solidFill>
                  <a:schemeClr val="bg1"/>
                </a:solidFill>
                <a:cs typeface="Lucida Sans"/>
              </a:rPr>
              <a:t>Подготовка документов</a:t>
            </a:r>
            <a:endParaRPr sz="2400" dirty="0">
              <a:solidFill>
                <a:schemeClr val="bg1"/>
              </a:solidFill>
              <a:cs typeface="Lucida Sans"/>
            </a:endParaRPr>
          </a:p>
        </p:txBody>
      </p:sp>
      <p:sp>
        <p:nvSpPr>
          <p:cNvPr id="58" name="object 41">
            <a:extLst>
              <a:ext uri="{FF2B5EF4-FFF2-40B4-BE49-F238E27FC236}">
                <a16:creationId xmlns:a16="http://schemas.microsoft.com/office/drawing/2014/main" id="{5421C51B-7237-4BB9-8288-1A68A094B0C4}"/>
              </a:ext>
            </a:extLst>
          </p:cNvPr>
          <p:cNvSpPr/>
          <p:nvPr/>
        </p:nvSpPr>
        <p:spPr>
          <a:xfrm>
            <a:off x="5168707" y="1898673"/>
            <a:ext cx="669682" cy="7926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30">
            <a:extLst>
              <a:ext uri="{FF2B5EF4-FFF2-40B4-BE49-F238E27FC236}">
                <a16:creationId xmlns:a16="http://schemas.microsoft.com/office/drawing/2014/main" id="{DA59C173-E81F-419F-B43B-421BADFAB3AD}"/>
              </a:ext>
            </a:extLst>
          </p:cNvPr>
          <p:cNvSpPr txBox="1"/>
          <p:nvPr/>
        </p:nvSpPr>
        <p:spPr>
          <a:xfrm>
            <a:off x="6409971" y="1599544"/>
            <a:ext cx="4694572" cy="113749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kk-KZ" sz="2400" b="1" dirty="0"/>
              <a:t>Подача заявления и необходимых документов</a:t>
            </a: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kk-KZ" sz="2400" b="1" dirty="0"/>
              <a:t>Оплата сборов</a:t>
            </a:r>
            <a:endParaRPr sz="2400" b="1" dirty="0"/>
          </a:p>
        </p:txBody>
      </p:sp>
      <p:sp>
        <p:nvSpPr>
          <p:cNvPr id="74" name="object 25">
            <a:extLst>
              <a:ext uri="{FF2B5EF4-FFF2-40B4-BE49-F238E27FC236}">
                <a16:creationId xmlns:a16="http://schemas.microsoft.com/office/drawing/2014/main" id="{9476BA56-7EF0-45C4-8426-4408DADE873B}"/>
              </a:ext>
            </a:extLst>
          </p:cNvPr>
          <p:cNvSpPr/>
          <p:nvPr/>
        </p:nvSpPr>
        <p:spPr>
          <a:xfrm>
            <a:off x="4881473" y="3324308"/>
            <a:ext cx="1303427" cy="1425635"/>
          </a:xfrm>
          <a:custGeom>
            <a:avLst/>
            <a:gdLst/>
            <a:ahLst/>
            <a:cxnLst/>
            <a:rect l="l" t="t" r="r" b="b"/>
            <a:pathLst>
              <a:path w="1798954" h="1798954">
                <a:moveTo>
                  <a:pt x="899323" y="0"/>
                </a:moveTo>
                <a:lnTo>
                  <a:pt x="851561" y="1246"/>
                </a:lnTo>
                <a:lnTo>
                  <a:pt x="804448" y="4943"/>
                </a:lnTo>
                <a:lnTo>
                  <a:pt x="758047" y="11030"/>
                </a:lnTo>
                <a:lnTo>
                  <a:pt x="712420" y="19443"/>
                </a:lnTo>
                <a:lnTo>
                  <a:pt x="667628" y="30121"/>
                </a:lnTo>
                <a:lnTo>
                  <a:pt x="623734" y="43002"/>
                </a:lnTo>
                <a:lnTo>
                  <a:pt x="580800" y="58024"/>
                </a:lnTo>
                <a:lnTo>
                  <a:pt x="538888" y="75124"/>
                </a:lnTo>
                <a:lnTo>
                  <a:pt x="498061" y="94240"/>
                </a:lnTo>
                <a:lnTo>
                  <a:pt x="458380" y="115311"/>
                </a:lnTo>
                <a:lnTo>
                  <a:pt x="419907" y="138274"/>
                </a:lnTo>
                <a:lnTo>
                  <a:pt x="382706" y="163067"/>
                </a:lnTo>
                <a:lnTo>
                  <a:pt x="346838" y="189628"/>
                </a:lnTo>
                <a:lnTo>
                  <a:pt x="312364" y="217895"/>
                </a:lnTo>
                <a:lnTo>
                  <a:pt x="279348" y="247805"/>
                </a:lnTo>
                <a:lnTo>
                  <a:pt x="247852" y="279297"/>
                </a:lnTo>
                <a:lnTo>
                  <a:pt x="217937" y="312309"/>
                </a:lnTo>
                <a:lnTo>
                  <a:pt x="189665" y="346778"/>
                </a:lnTo>
                <a:lnTo>
                  <a:pt x="163100" y="382643"/>
                </a:lnTo>
                <a:lnTo>
                  <a:pt x="138303" y="419840"/>
                </a:lnTo>
                <a:lnTo>
                  <a:pt x="115336" y="458309"/>
                </a:lnTo>
                <a:lnTo>
                  <a:pt x="94261" y="497987"/>
                </a:lnTo>
                <a:lnTo>
                  <a:pt x="75141" y="538811"/>
                </a:lnTo>
                <a:lnTo>
                  <a:pt x="58037" y="580721"/>
                </a:lnTo>
                <a:lnTo>
                  <a:pt x="43012" y="623653"/>
                </a:lnTo>
                <a:lnTo>
                  <a:pt x="30128" y="667545"/>
                </a:lnTo>
                <a:lnTo>
                  <a:pt x="19448" y="712336"/>
                </a:lnTo>
                <a:lnTo>
                  <a:pt x="11032" y="757964"/>
                </a:lnTo>
                <a:lnTo>
                  <a:pt x="4944" y="804365"/>
                </a:lnTo>
                <a:lnTo>
                  <a:pt x="1246" y="851479"/>
                </a:lnTo>
                <a:lnTo>
                  <a:pt x="0" y="899243"/>
                </a:lnTo>
                <a:lnTo>
                  <a:pt x="1246" y="947007"/>
                </a:lnTo>
                <a:lnTo>
                  <a:pt x="4944" y="994122"/>
                </a:lnTo>
                <a:lnTo>
                  <a:pt x="11032" y="1040525"/>
                </a:lnTo>
                <a:lnTo>
                  <a:pt x="19448" y="1086154"/>
                </a:lnTo>
                <a:lnTo>
                  <a:pt x="30128" y="1130948"/>
                </a:lnTo>
                <a:lnTo>
                  <a:pt x="43012" y="1174844"/>
                </a:lnTo>
                <a:lnTo>
                  <a:pt x="58037" y="1217780"/>
                </a:lnTo>
                <a:lnTo>
                  <a:pt x="75141" y="1259693"/>
                </a:lnTo>
                <a:lnTo>
                  <a:pt x="94261" y="1300522"/>
                </a:lnTo>
                <a:lnTo>
                  <a:pt x="115336" y="1340205"/>
                </a:lnTo>
                <a:lnTo>
                  <a:pt x="138303" y="1378678"/>
                </a:lnTo>
                <a:lnTo>
                  <a:pt x="163100" y="1415881"/>
                </a:lnTo>
                <a:lnTo>
                  <a:pt x="189665" y="1451751"/>
                </a:lnTo>
                <a:lnTo>
                  <a:pt x="217937" y="1486225"/>
                </a:lnTo>
                <a:lnTo>
                  <a:pt x="247852" y="1519243"/>
                </a:lnTo>
                <a:lnTo>
                  <a:pt x="279348" y="1550740"/>
                </a:lnTo>
                <a:lnTo>
                  <a:pt x="312364" y="1580656"/>
                </a:lnTo>
                <a:lnTo>
                  <a:pt x="346838" y="1608929"/>
                </a:lnTo>
                <a:lnTo>
                  <a:pt x="382706" y="1635495"/>
                </a:lnTo>
                <a:lnTo>
                  <a:pt x="419907" y="1660293"/>
                </a:lnTo>
                <a:lnTo>
                  <a:pt x="458380" y="1683261"/>
                </a:lnTo>
                <a:lnTo>
                  <a:pt x="498061" y="1704336"/>
                </a:lnTo>
                <a:lnTo>
                  <a:pt x="538888" y="1723457"/>
                </a:lnTo>
                <a:lnTo>
                  <a:pt x="580800" y="1740561"/>
                </a:lnTo>
                <a:lnTo>
                  <a:pt x="623734" y="1755587"/>
                </a:lnTo>
                <a:lnTo>
                  <a:pt x="667628" y="1768471"/>
                </a:lnTo>
                <a:lnTo>
                  <a:pt x="712420" y="1779152"/>
                </a:lnTo>
                <a:lnTo>
                  <a:pt x="758047" y="1787567"/>
                </a:lnTo>
                <a:lnTo>
                  <a:pt x="804448" y="1793655"/>
                </a:lnTo>
                <a:lnTo>
                  <a:pt x="851561" y="1797354"/>
                </a:lnTo>
                <a:lnTo>
                  <a:pt x="899323" y="1798601"/>
                </a:lnTo>
                <a:lnTo>
                  <a:pt x="947087" y="1797354"/>
                </a:lnTo>
                <a:lnTo>
                  <a:pt x="994201" y="1793655"/>
                </a:lnTo>
                <a:lnTo>
                  <a:pt x="1040604" y="1787567"/>
                </a:lnTo>
                <a:lnTo>
                  <a:pt x="1086234" y="1779152"/>
                </a:lnTo>
                <a:lnTo>
                  <a:pt x="1131027" y="1768471"/>
                </a:lnTo>
                <a:lnTo>
                  <a:pt x="1174922" y="1755587"/>
                </a:lnTo>
                <a:lnTo>
                  <a:pt x="1217857" y="1740561"/>
                </a:lnTo>
                <a:lnTo>
                  <a:pt x="1259769" y="1723457"/>
                </a:lnTo>
                <a:lnTo>
                  <a:pt x="1300598" y="1704336"/>
                </a:lnTo>
                <a:lnTo>
                  <a:pt x="1340279" y="1683261"/>
                </a:lnTo>
                <a:lnTo>
                  <a:pt x="1378752" y="1660293"/>
                </a:lnTo>
                <a:lnTo>
                  <a:pt x="1415954" y="1635495"/>
                </a:lnTo>
                <a:lnTo>
                  <a:pt x="1451822" y="1608929"/>
                </a:lnTo>
                <a:lnTo>
                  <a:pt x="1486296" y="1580656"/>
                </a:lnTo>
                <a:lnTo>
                  <a:pt x="1519312" y="1550740"/>
                </a:lnTo>
                <a:lnTo>
                  <a:pt x="1550808" y="1519243"/>
                </a:lnTo>
                <a:lnTo>
                  <a:pt x="1580723" y="1486225"/>
                </a:lnTo>
                <a:lnTo>
                  <a:pt x="1608995" y="1451751"/>
                </a:lnTo>
                <a:lnTo>
                  <a:pt x="1635560" y="1415881"/>
                </a:lnTo>
                <a:lnTo>
                  <a:pt x="1660357" y="1378678"/>
                </a:lnTo>
                <a:lnTo>
                  <a:pt x="1683324" y="1340205"/>
                </a:lnTo>
                <a:lnTo>
                  <a:pt x="1704398" y="1300522"/>
                </a:lnTo>
                <a:lnTo>
                  <a:pt x="1723518" y="1259693"/>
                </a:lnTo>
                <a:lnTo>
                  <a:pt x="1740622" y="1217780"/>
                </a:lnTo>
                <a:lnTo>
                  <a:pt x="1755646" y="1174844"/>
                </a:lnTo>
                <a:lnTo>
                  <a:pt x="1768530" y="1130948"/>
                </a:lnTo>
                <a:lnTo>
                  <a:pt x="1779210" y="1086154"/>
                </a:lnTo>
                <a:lnTo>
                  <a:pt x="1787625" y="1040525"/>
                </a:lnTo>
                <a:lnTo>
                  <a:pt x="1793713" y="994122"/>
                </a:lnTo>
                <a:lnTo>
                  <a:pt x="1797411" y="947007"/>
                </a:lnTo>
                <a:lnTo>
                  <a:pt x="1798658" y="899243"/>
                </a:lnTo>
                <a:lnTo>
                  <a:pt x="1797411" y="851479"/>
                </a:lnTo>
                <a:lnTo>
                  <a:pt x="1793713" y="804365"/>
                </a:lnTo>
                <a:lnTo>
                  <a:pt x="1787625" y="757964"/>
                </a:lnTo>
                <a:lnTo>
                  <a:pt x="1779210" y="712336"/>
                </a:lnTo>
                <a:lnTo>
                  <a:pt x="1768530" y="667545"/>
                </a:lnTo>
                <a:lnTo>
                  <a:pt x="1755646" y="623653"/>
                </a:lnTo>
                <a:lnTo>
                  <a:pt x="1740622" y="580721"/>
                </a:lnTo>
                <a:lnTo>
                  <a:pt x="1723518" y="538811"/>
                </a:lnTo>
                <a:lnTo>
                  <a:pt x="1704398" y="497987"/>
                </a:lnTo>
                <a:lnTo>
                  <a:pt x="1683324" y="458309"/>
                </a:lnTo>
                <a:lnTo>
                  <a:pt x="1660357" y="419840"/>
                </a:lnTo>
                <a:lnTo>
                  <a:pt x="1635560" y="382643"/>
                </a:lnTo>
                <a:lnTo>
                  <a:pt x="1608995" y="346778"/>
                </a:lnTo>
                <a:lnTo>
                  <a:pt x="1580723" y="312309"/>
                </a:lnTo>
                <a:lnTo>
                  <a:pt x="1550808" y="279297"/>
                </a:lnTo>
                <a:lnTo>
                  <a:pt x="1519312" y="247805"/>
                </a:lnTo>
                <a:lnTo>
                  <a:pt x="1486296" y="217895"/>
                </a:lnTo>
                <a:lnTo>
                  <a:pt x="1451822" y="189628"/>
                </a:lnTo>
                <a:lnTo>
                  <a:pt x="1415954" y="163067"/>
                </a:lnTo>
                <a:lnTo>
                  <a:pt x="1378752" y="138274"/>
                </a:lnTo>
                <a:lnTo>
                  <a:pt x="1340279" y="115311"/>
                </a:lnTo>
                <a:lnTo>
                  <a:pt x="1300598" y="94240"/>
                </a:lnTo>
                <a:lnTo>
                  <a:pt x="1259769" y="75124"/>
                </a:lnTo>
                <a:lnTo>
                  <a:pt x="1217857" y="58024"/>
                </a:lnTo>
                <a:lnTo>
                  <a:pt x="1174922" y="43002"/>
                </a:lnTo>
                <a:lnTo>
                  <a:pt x="1131027" y="30121"/>
                </a:lnTo>
                <a:lnTo>
                  <a:pt x="1086234" y="19443"/>
                </a:lnTo>
                <a:lnTo>
                  <a:pt x="1040604" y="11030"/>
                </a:lnTo>
                <a:lnTo>
                  <a:pt x="994201" y="4943"/>
                </a:lnTo>
                <a:lnTo>
                  <a:pt x="947087" y="1246"/>
                </a:lnTo>
                <a:lnTo>
                  <a:pt x="899323" y="0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7" name="object 10">
            <a:extLst>
              <a:ext uri="{FF2B5EF4-FFF2-40B4-BE49-F238E27FC236}">
                <a16:creationId xmlns:a16="http://schemas.microsoft.com/office/drawing/2014/main" id="{D76B1659-B880-4CA5-AABB-6A89D99E9E3A}"/>
              </a:ext>
            </a:extLst>
          </p:cNvPr>
          <p:cNvSpPr/>
          <p:nvPr/>
        </p:nvSpPr>
        <p:spPr>
          <a:xfrm rot="16200000">
            <a:off x="5367717" y="4826015"/>
            <a:ext cx="378729" cy="226585"/>
          </a:xfrm>
          <a:custGeom>
            <a:avLst/>
            <a:gdLst/>
            <a:ahLst/>
            <a:cxnLst/>
            <a:rect l="l" t="t" r="r" b="b"/>
            <a:pathLst>
              <a:path w="6638290" h="320675">
                <a:moveTo>
                  <a:pt x="6638110" y="320176"/>
                </a:moveTo>
                <a:lnTo>
                  <a:pt x="0" y="320176"/>
                </a:lnTo>
                <a:lnTo>
                  <a:pt x="0" y="0"/>
                </a:lnTo>
                <a:lnTo>
                  <a:pt x="6638110" y="0"/>
                </a:lnTo>
                <a:lnTo>
                  <a:pt x="6638110" y="320176"/>
                </a:lnTo>
                <a:close/>
              </a:path>
            </a:pathLst>
          </a:custGeom>
          <a:solidFill>
            <a:srgbClr val="DDDD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10">
            <a:extLst>
              <a:ext uri="{FF2B5EF4-FFF2-40B4-BE49-F238E27FC236}">
                <a16:creationId xmlns:a16="http://schemas.microsoft.com/office/drawing/2014/main" id="{45546C55-5FAB-4352-857F-40C7731A9A32}"/>
              </a:ext>
            </a:extLst>
          </p:cNvPr>
          <p:cNvSpPr/>
          <p:nvPr/>
        </p:nvSpPr>
        <p:spPr>
          <a:xfrm rot="10800000">
            <a:off x="4495072" y="3923832"/>
            <a:ext cx="378729" cy="226585"/>
          </a:xfrm>
          <a:custGeom>
            <a:avLst/>
            <a:gdLst/>
            <a:ahLst/>
            <a:cxnLst/>
            <a:rect l="l" t="t" r="r" b="b"/>
            <a:pathLst>
              <a:path w="6638290" h="320675">
                <a:moveTo>
                  <a:pt x="6638110" y="320176"/>
                </a:moveTo>
                <a:lnTo>
                  <a:pt x="0" y="320176"/>
                </a:lnTo>
                <a:lnTo>
                  <a:pt x="0" y="0"/>
                </a:lnTo>
                <a:lnTo>
                  <a:pt x="6638110" y="0"/>
                </a:lnTo>
                <a:lnTo>
                  <a:pt x="6638110" y="320176"/>
                </a:lnTo>
                <a:close/>
              </a:path>
            </a:pathLst>
          </a:custGeom>
          <a:solidFill>
            <a:srgbClr val="DDDD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30">
            <a:extLst>
              <a:ext uri="{FF2B5EF4-FFF2-40B4-BE49-F238E27FC236}">
                <a16:creationId xmlns:a16="http://schemas.microsoft.com/office/drawing/2014/main" id="{C6107EBF-4624-472C-BA07-9334C303ACAE}"/>
              </a:ext>
            </a:extLst>
          </p:cNvPr>
          <p:cNvSpPr txBox="1"/>
          <p:nvPr/>
        </p:nvSpPr>
        <p:spPr>
          <a:xfrm>
            <a:off x="6409971" y="3390900"/>
            <a:ext cx="4694572" cy="113749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kk-KZ" sz="2400" b="1" dirty="0"/>
              <a:t>Детальное рассмотрение заявки</a:t>
            </a: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kk-KZ" sz="2400" b="1" dirty="0"/>
              <a:t>Запрос на дополнительную информацию, при необходимости</a:t>
            </a:r>
          </a:p>
        </p:txBody>
      </p:sp>
      <p:sp>
        <p:nvSpPr>
          <p:cNvPr id="80" name="object 42">
            <a:extLst>
              <a:ext uri="{FF2B5EF4-FFF2-40B4-BE49-F238E27FC236}">
                <a16:creationId xmlns:a16="http://schemas.microsoft.com/office/drawing/2014/main" id="{D41BB914-DBA3-4CC9-AC60-9A4736A2DDA6}"/>
              </a:ext>
            </a:extLst>
          </p:cNvPr>
          <p:cNvSpPr/>
          <p:nvPr/>
        </p:nvSpPr>
        <p:spPr>
          <a:xfrm>
            <a:off x="4936311" y="3405564"/>
            <a:ext cx="1194813" cy="11948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30">
            <a:extLst>
              <a:ext uri="{FF2B5EF4-FFF2-40B4-BE49-F238E27FC236}">
                <a16:creationId xmlns:a16="http://schemas.microsoft.com/office/drawing/2014/main" id="{D755B9E5-94F9-425A-B916-BB7A31F8A7C7}"/>
              </a:ext>
            </a:extLst>
          </p:cNvPr>
          <p:cNvSpPr txBox="1"/>
          <p:nvPr/>
        </p:nvSpPr>
        <p:spPr>
          <a:xfrm>
            <a:off x="1998045" y="3809968"/>
            <a:ext cx="2478341" cy="38600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ru-RU" sz="2400" b="1" dirty="0"/>
              <a:t>Заявка отклонена</a:t>
            </a:r>
            <a:endParaRPr lang="kk-KZ" sz="2400" b="1" dirty="0"/>
          </a:p>
        </p:txBody>
      </p:sp>
      <p:sp>
        <p:nvSpPr>
          <p:cNvPr id="82" name="object 30">
            <a:extLst>
              <a:ext uri="{FF2B5EF4-FFF2-40B4-BE49-F238E27FC236}">
                <a16:creationId xmlns:a16="http://schemas.microsoft.com/office/drawing/2014/main" id="{73BFA33E-D078-4607-823B-E495C0D5B404}"/>
              </a:ext>
            </a:extLst>
          </p:cNvPr>
          <p:cNvSpPr txBox="1"/>
          <p:nvPr/>
        </p:nvSpPr>
        <p:spPr>
          <a:xfrm>
            <a:off x="4395386" y="5041881"/>
            <a:ext cx="2478341" cy="38600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ru-RU" sz="2400" b="1" dirty="0"/>
              <a:t>Заявка одобрена</a:t>
            </a:r>
            <a:endParaRPr lang="kk-KZ" sz="2400" b="1" dirty="0"/>
          </a:p>
        </p:txBody>
      </p:sp>
      <p:sp>
        <p:nvSpPr>
          <p:cNvPr id="83" name="object 10">
            <a:extLst>
              <a:ext uri="{FF2B5EF4-FFF2-40B4-BE49-F238E27FC236}">
                <a16:creationId xmlns:a16="http://schemas.microsoft.com/office/drawing/2014/main" id="{C6EDC925-9609-43F4-BC16-6501EE94CEBC}"/>
              </a:ext>
            </a:extLst>
          </p:cNvPr>
          <p:cNvSpPr/>
          <p:nvPr/>
        </p:nvSpPr>
        <p:spPr>
          <a:xfrm rot="16200000">
            <a:off x="5343820" y="5482282"/>
            <a:ext cx="378729" cy="226585"/>
          </a:xfrm>
          <a:custGeom>
            <a:avLst/>
            <a:gdLst/>
            <a:ahLst/>
            <a:cxnLst/>
            <a:rect l="l" t="t" r="r" b="b"/>
            <a:pathLst>
              <a:path w="6638290" h="320675">
                <a:moveTo>
                  <a:pt x="6638110" y="320176"/>
                </a:moveTo>
                <a:lnTo>
                  <a:pt x="0" y="320176"/>
                </a:lnTo>
                <a:lnTo>
                  <a:pt x="0" y="0"/>
                </a:lnTo>
                <a:lnTo>
                  <a:pt x="6638110" y="0"/>
                </a:lnTo>
                <a:lnTo>
                  <a:pt x="6638110" y="320176"/>
                </a:lnTo>
                <a:close/>
              </a:path>
            </a:pathLst>
          </a:custGeom>
          <a:solidFill>
            <a:srgbClr val="DDDD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9">
            <a:extLst>
              <a:ext uri="{FF2B5EF4-FFF2-40B4-BE49-F238E27FC236}">
                <a16:creationId xmlns:a16="http://schemas.microsoft.com/office/drawing/2014/main" id="{DF3ED104-1462-478C-A886-970ACFAA254F}"/>
              </a:ext>
            </a:extLst>
          </p:cNvPr>
          <p:cNvSpPr/>
          <p:nvPr/>
        </p:nvSpPr>
        <p:spPr>
          <a:xfrm>
            <a:off x="4909688" y="5743900"/>
            <a:ext cx="1294783" cy="906776"/>
          </a:xfrm>
          <a:custGeom>
            <a:avLst/>
            <a:gdLst/>
            <a:ahLst/>
            <a:cxnLst/>
            <a:rect l="l" t="t" r="r" b="b"/>
            <a:pathLst>
              <a:path w="2811145" h="1624330">
                <a:moveTo>
                  <a:pt x="2673140" y="0"/>
                </a:moveTo>
                <a:lnTo>
                  <a:pt x="137463" y="0"/>
                </a:lnTo>
                <a:lnTo>
                  <a:pt x="94135" y="7038"/>
                </a:lnTo>
                <a:lnTo>
                  <a:pt x="56415" y="26613"/>
                </a:lnTo>
                <a:lnTo>
                  <a:pt x="26613" y="56415"/>
                </a:lnTo>
                <a:lnTo>
                  <a:pt x="7038" y="94135"/>
                </a:lnTo>
                <a:lnTo>
                  <a:pt x="0" y="137463"/>
                </a:lnTo>
                <a:lnTo>
                  <a:pt x="0" y="1486752"/>
                </a:lnTo>
                <a:lnTo>
                  <a:pt x="7038" y="1530081"/>
                </a:lnTo>
                <a:lnTo>
                  <a:pt x="26613" y="1567801"/>
                </a:lnTo>
                <a:lnTo>
                  <a:pt x="56415" y="1597603"/>
                </a:lnTo>
                <a:lnTo>
                  <a:pt x="94135" y="1617178"/>
                </a:lnTo>
                <a:lnTo>
                  <a:pt x="137463" y="1624216"/>
                </a:lnTo>
                <a:lnTo>
                  <a:pt x="2673140" y="1624216"/>
                </a:lnTo>
                <a:lnTo>
                  <a:pt x="2716469" y="1617178"/>
                </a:lnTo>
                <a:lnTo>
                  <a:pt x="2754189" y="1597603"/>
                </a:lnTo>
                <a:lnTo>
                  <a:pt x="2783991" y="1567801"/>
                </a:lnTo>
                <a:lnTo>
                  <a:pt x="2803566" y="1530081"/>
                </a:lnTo>
                <a:lnTo>
                  <a:pt x="2810604" y="1486752"/>
                </a:lnTo>
                <a:lnTo>
                  <a:pt x="2810604" y="137463"/>
                </a:lnTo>
                <a:lnTo>
                  <a:pt x="2803566" y="94135"/>
                </a:lnTo>
                <a:lnTo>
                  <a:pt x="2783991" y="56415"/>
                </a:lnTo>
                <a:lnTo>
                  <a:pt x="2754189" y="26613"/>
                </a:lnTo>
                <a:lnTo>
                  <a:pt x="2716469" y="7038"/>
                </a:lnTo>
                <a:lnTo>
                  <a:pt x="2673140" y="0"/>
                </a:lnTo>
                <a:close/>
              </a:path>
            </a:pathLst>
          </a:custGeom>
          <a:solidFill>
            <a:srgbClr val="DDDD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31">
            <a:extLst>
              <a:ext uri="{FF2B5EF4-FFF2-40B4-BE49-F238E27FC236}">
                <a16:creationId xmlns:a16="http://schemas.microsoft.com/office/drawing/2014/main" id="{9AD15162-B3E0-4DE6-8DD8-488309A37F68}"/>
              </a:ext>
            </a:extLst>
          </p:cNvPr>
          <p:cNvSpPr/>
          <p:nvPr/>
        </p:nvSpPr>
        <p:spPr>
          <a:xfrm>
            <a:off x="4958053" y="5805217"/>
            <a:ext cx="1200113" cy="757129"/>
          </a:xfrm>
          <a:custGeom>
            <a:avLst/>
            <a:gdLst/>
            <a:ahLst/>
            <a:cxnLst/>
            <a:rect l="l" t="t" r="r" b="b"/>
            <a:pathLst>
              <a:path w="2393950" h="1285875">
                <a:moveTo>
                  <a:pt x="2256091" y="0"/>
                </a:moveTo>
                <a:lnTo>
                  <a:pt x="137463" y="0"/>
                </a:lnTo>
                <a:lnTo>
                  <a:pt x="94135" y="7038"/>
                </a:lnTo>
                <a:lnTo>
                  <a:pt x="56415" y="26613"/>
                </a:lnTo>
                <a:lnTo>
                  <a:pt x="26613" y="56415"/>
                </a:lnTo>
                <a:lnTo>
                  <a:pt x="7038" y="94135"/>
                </a:lnTo>
                <a:lnTo>
                  <a:pt x="0" y="137463"/>
                </a:lnTo>
                <a:lnTo>
                  <a:pt x="0" y="1148213"/>
                </a:lnTo>
                <a:lnTo>
                  <a:pt x="7038" y="1191541"/>
                </a:lnTo>
                <a:lnTo>
                  <a:pt x="26613" y="1229262"/>
                </a:lnTo>
                <a:lnTo>
                  <a:pt x="56415" y="1259064"/>
                </a:lnTo>
                <a:lnTo>
                  <a:pt x="94135" y="1278639"/>
                </a:lnTo>
                <a:lnTo>
                  <a:pt x="137463" y="1285677"/>
                </a:lnTo>
                <a:lnTo>
                  <a:pt x="2256091" y="1285677"/>
                </a:lnTo>
                <a:lnTo>
                  <a:pt x="2299419" y="1278639"/>
                </a:lnTo>
                <a:lnTo>
                  <a:pt x="2337140" y="1259064"/>
                </a:lnTo>
                <a:lnTo>
                  <a:pt x="2366942" y="1229262"/>
                </a:lnTo>
                <a:lnTo>
                  <a:pt x="2386517" y="1191541"/>
                </a:lnTo>
                <a:lnTo>
                  <a:pt x="2393555" y="1148213"/>
                </a:lnTo>
                <a:lnTo>
                  <a:pt x="2393555" y="137463"/>
                </a:lnTo>
                <a:lnTo>
                  <a:pt x="2386517" y="94135"/>
                </a:lnTo>
                <a:lnTo>
                  <a:pt x="2366942" y="56415"/>
                </a:lnTo>
                <a:lnTo>
                  <a:pt x="2337140" y="26613"/>
                </a:lnTo>
                <a:lnTo>
                  <a:pt x="2299419" y="7038"/>
                </a:lnTo>
                <a:lnTo>
                  <a:pt x="2256091" y="0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48">
            <a:extLst>
              <a:ext uri="{FF2B5EF4-FFF2-40B4-BE49-F238E27FC236}">
                <a16:creationId xmlns:a16="http://schemas.microsoft.com/office/drawing/2014/main" id="{B4982FEE-E56B-4BB6-A110-305A63C64E59}"/>
              </a:ext>
            </a:extLst>
          </p:cNvPr>
          <p:cNvSpPr/>
          <p:nvPr/>
        </p:nvSpPr>
        <p:spPr>
          <a:xfrm>
            <a:off x="5163553" y="5784939"/>
            <a:ext cx="787055" cy="77740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30">
            <a:extLst>
              <a:ext uri="{FF2B5EF4-FFF2-40B4-BE49-F238E27FC236}">
                <a16:creationId xmlns:a16="http://schemas.microsoft.com/office/drawing/2014/main" id="{04924D60-6DDE-498B-9310-64D30C20ED3A}"/>
              </a:ext>
            </a:extLst>
          </p:cNvPr>
          <p:cNvSpPr txBox="1"/>
          <p:nvPr/>
        </p:nvSpPr>
        <p:spPr>
          <a:xfrm>
            <a:off x="6409971" y="5614812"/>
            <a:ext cx="4694572" cy="75533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kk-KZ" sz="2400" b="1" dirty="0"/>
              <a:t>Сертификат о регистрации и лицензия</a:t>
            </a:r>
          </a:p>
        </p:txBody>
      </p:sp>
    </p:spTree>
    <p:extLst>
      <p:ext uri="{BB962C8B-B14F-4D97-AF65-F5344CB8AC3E}">
        <p14:creationId xmlns:p14="http://schemas.microsoft.com/office/powerpoint/2010/main" val="114054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45C97F-4AF1-415F-BE71-5CFBC71F1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KZ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A95F85C-7789-484B-B315-42AF039BB4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4065"/>
          </a:xfrm>
        </p:spPr>
      </p:pic>
      <p:sp>
        <p:nvSpPr>
          <p:cNvPr id="6" name="Овал 5">
            <a:extLst>
              <a:ext uri="{FF2B5EF4-FFF2-40B4-BE49-F238E27FC236}">
                <a16:creationId xmlns:a16="http://schemas.microsoft.com/office/drawing/2014/main" id="{155BCEE3-2EB8-4598-8DFF-551B1E0CEDC2}"/>
              </a:ext>
            </a:extLst>
          </p:cNvPr>
          <p:cNvSpPr/>
          <p:nvPr/>
        </p:nvSpPr>
        <p:spPr>
          <a:xfrm>
            <a:off x="127000" y="1485900"/>
            <a:ext cx="1333500" cy="4699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30BB1222-708B-4408-8B24-47EEE79FA40D}"/>
              </a:ext>
            </a:extLst>
          </p:cNvPr>
          <p:cNvSpPr/>
          <p:nvPr/>
        </p:nvSpPr>
        <p:spPr>
          <a:xfrm>
            <a:off x="5308600" y="5041900"/>
            <a:ext cx="1663700" cy="7239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8153829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2192000" cy="14859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/>
              <a:t>Как с нами связаться</a:t>
            </a:r>
            <a:r>
              <a:rPr lang="en-US" sz="4400" b="1" dirty="0"/>
              <a:t>?</a:t>
            </a:r>
            <a:endParaRPr lang="ru-RU" sz="4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20528" y="1760562"/>
            <a:ext cx="10845971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400" b="1" dirty="0"/>
              <a:t>Официальный сайт Комитета МФЦА по регулированию финансовых услуг</a:t>
            </a:r>
          </a:p>
          <a:p>
            <a:pPr algn="ctr"/>
            <a:r>
              <a:rPr lang="en-US" sz="2400" b="1" dirty="0">
                <a:hlinkClick r:id="rId2"/>
              </a:rPr>
              <a:t>www.afsa.kz</a:t>
            </a:r>
            <a:endParaRPr lang="ru-RU" sz="2400" b="1" dirty="0"/>
          </a:p>
          <a:p>
            <a:pPr algn="ctr"/>
            <a:endParaRPr lang="en-US" sz="2400" b="1" dirty="0"/>
          </a:p>
          <a:p>
            <a:pPr algn="ctr" fontAlgn="base"/>
            <a:r>
              <a:rPr lang="en-US" sz="2400" b="1" dirty="0"/>
              <a:t>+7 (7172) 61 36</a:t>
            </a:r>
            <a:r>
              <a:rPr lang="ru-RU" sz="2400" b="1" dirty="0"/>
              <a:t> </a:t>
            </a:r>
            <a:r>
              <a:rPr lang="en-US" sz="2400" b="1" dirty="0"/>
              <a:t>57 (</a:t>
            </a:r>
            <a:r>
              <a:rPr lang="kk-KZ" sz="2400" b="1" dirty="0"/>
              <a:t>общая информация</a:t>
            </a:r>
            <a:r>
              <a:rPr lang="en-US" sz="2400" b="1" dirty="0"/>
              <a:t>)</a:t>
            </a:r>
          </a:p>
          <a:p>
            <a:pPr algn="ctr" fontAlgn="base"/>
            <a:r>
              <a:rPr lang="en-US" sz="2400" b="1" dirty="0"/>
              <a:t>+7</a:t>
            </a:r>
            <a:r>
              <a:rPr lang="kk-KZ" sz="2400" b="1" dirty="0"/>
              <a:t> </a:t>
            </a:r>
            <a:r>
              <a:rPr lang="ru-RU" sz="2400" b="1" dirty="0"/>
              <a:t>(</a:t>
            </a:r>
            <a:r>
              <a:rPr lang="en-US" sz="2400" b="1" dirty="0"/>
              <a:t>7172</a:t>
            </a:r>
            <a:r>
              <a:rPr lang="ru-RU" sz="2400" b="1" dirty="0"/>
              <a:t>) </a:t>
            </a:r>
            <a:r>
              <a:rPr lang="en-US" sz="2400" b="1" dirty="0"/>
              <a:t>64</a:t>
            </a:r>
            <a:r>
              <a:rPr lang="ru-RU" sz="2400" b="1" dirty="0"/>
              <a:t> </a:t>
            </a:r>
            <a:r>
              <a:rPr lang="en-US" sz="2400" b="1" dirty="0"/>
              <a:t>72</a:t>
            </a:r>
            <a:r>
              <a:rPr lang="ru-RU" sz="2400" b="1" dirty="0"/>
              <a:t> </a:t>
            </a:r>
            <a:r>
              <a:rPr lang="en-US" sz="2400" b="1" dirty="0"/>
              <a:t>93 / +7</a:t>
            </a:r>
            <a:r>
              <a:rPr lang="ru-RU" sz="2400" b="1" dirty="0"/>
              <a:t>(</a:t>
            </a:r>
            <a:r>
              <a:rPr lang="en-US" sz="2400" b="1" dirty="0"/>
              <a:t>7172</a:t>
            </a:r>
            <a:r>
              <a:rPr lang="ru-RU" sz="2400" b="1" dirty="0"/>
              <a:t>) </a:t>
            </a:r>
            <a:r>
              <a:rPr lang="en-US" sz="2400" b="1" dirty="0"/>
              <a:t>64</a:t>
            </a:r>
            <a:r>
              <a:rPr lang="ru-RU" sz="2400" b="1" dirty="0"/>
              <a:t> 7</a:t>
            </a:r>
            <a:r>
              <a:rPr lang="en-US" sz="2400" b="1" dirty="0"/>
              <a:t>2</a:t>
            </a:r>
            <a:r>
              <a:rPr lang="ru-RU" sz="2400" b="1" dirty="0"/>
              <a:t> </a:t>
            </a:r>
            <a:r>
              <a:rPr lang="en-US" sz="2400" b="1" dirty="0"/>
              <a:t>92 (</a:t>
            </a:r>
            <a:r>
              <a:rPr lang="kk-KZ" sz="2400" b="1" dirty="0"/>
              <a:t>вопросы по регистрации</a:t>
            </a:r>
            <a:r>
              <a:rPr lang="en-US" sz="2400" b="1" dirty="0"/>
              <a:t>)</a:t>
            </a:r>
          </a:p>
          <a:p>
            <a:pPr algn="ctr" fontAlgn="base"/>
            <a:r>
              <a:rPr lang="en-US" sz="2400" b="1" dirty="0"/>
              <a:t>+7 (7172) 61 37</a:t>
            </a:r>
            <a:r>
              <a:rPr lang="ru-RU" sz="2400" b="1" dirty="0"/>
              <a:t> </a:t>
            </a:r>
            <a:r>
              <a:rPr lang="en-US" sz="2400" b="1" dirty="0"/>
              <a:t>41 (</a:t>
            </a:r>
            <a:r>
              <a:rPr lang="kk-KZ" sz="2400" b="1" dirty="0"/>
              <a:t>вопросы по лицензированию</a:t>
            </a:r>
            <a:r>
              <a:rPr lang="en-US" sz="2400" b="1" dirty="0"/>
              <a:t>)</a:t>
            </a:r>
          </a:p>
          <a:p>
            <a:pPr algn="ctr" fontAlgn="base"/>
            <a:endParaRPr lang="ru-RU" sz="2400" b="1" dirty="0"/>
          </a:p>
          <a:p>
            <a:pPr algn="ctr" fontAlgn="base"/>
            <a:r>
              <a:rPr lang="en-US" sz="2400" b="1" dirty="0"/>
              <a:t>Email:</a:t>
            </a:r>
          </a:p>
          <a:p>
            <a:pPr algn="ctr" fontAlgn="base"/>
            <a:r>
              <a:rPr lang="en-US" sz="2400" b="1" dirty="0">
                <a:hlinkClick r:id="rId3"/>
              </a:rPr>
              <a:t>Info@afsa.kz</a:t>
            </a:r>
            <a:r>
              <a:rPr lang="en-US" sz="2400" b="1" dirty="0"/>
              <a:t> (</a:t>
            </a:r>
            <a:r>
              <a:rPr lang="kk-KZ" sz="2400" b="1" dirty="0"/>
              <a:t>общая информация</a:t>
            </a:r>
            <a:r>
              <a:rPr lang="en-US" sz="2400" b="1" dirty="0"/>
              <a:t>)</a:t>
            </a:r>
          </a:p>
          <a:p>
            <a:pPr algn="ctr" fontAlgn="base"/>
            <a:r>
              <a:rPr lang="en-US" sz="2400" b="1" dirty="0">
                <a:hlinkClick r:id="rId4"/>
              </a:rPr>
              <a:t>registration@afsa.kz</a:t>
            </a:r>
            <a:r>
              <a:rPr lang="en-US" sz="2400" b="1" dirty="0"/>
              <a:t> (</a:t>
            </a:r>
            <a:r>
              <a:rPr lang="kk-KZ" sz="2400" b="1" dirty="0"/>
              <a:t>вопросы по регистрации</a:t>
            </a:r>
            <a:r>
              <a:rPr lang="en-US" sz="2400" b="1" dirty="0"/>
              <a:t>)</a:t>
            </a:r>
          </a:p>
          <a:p>
            <a:pPr algn="ctr" fontAlgn="base"/>
            <a:r>
              <a:rPr lang="en-US" sz="2400" b="1" dirty="0">
                <a:hlinkClick r:id="rId5"/>
              </a:rPr>
              <a:t>authorization@afsa.kz</a:t>
            </a:r>
            <a:r>
              <a:rPr lang="en-US" sz="2400" b="1" dirty="0"/>
              <a:t> (</a:t>
            </a:r>
            <a:r>
              <a:rPr lang="kk-KZ" sz="2400" b="1" dirty="0"/>
              <a:t>вопросы по лицензированию</a:t>
            </a:r>
            <a:r>
              <a:rPr lang="en-US" sz="2400" b="1" dirty="0"/>
              <a:t>)</a:t>
            </a:r>
          </a:p>
          <a:p>
            <a:pPr>
              <a:lnSpc>
                <a:spcPct val="15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9553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eveal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207223" y="2721254"/>
            <a:ext cx="73970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/>
              <a:t>Спасибо за внимание! </a:t>
            </a:r>
          </a:p>
        </p:txBody>
      </p:sp>
    </p:spTree>
    <p:extLst>
      <p:ext uri="{BB962C8B-B14F-4D97-AF65-F5344CB8AC3E}">
        <p14:creationId xmlns:p14="http://schemas.microsoft.com/office/powerpoint/2010/main" val="192041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</TotalTime>
  <Words>706</Words>
  <Application>Microsoft Office PowerPoint</Application>
  <PresentationFormat>Широкоэкранный</PresentationFormat>
  <Paragraphs>119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Lucida Sans</vt:lpstr>
      <vt:lpstr>Lucida Sans Unicode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Ramazan Abdirassilov</dc:creator>
  <cp:lastModifiedBy>Alfiya Salikhova</cp:lastModifiedBy>
  <cp:revision>75</cp:revision>
  <dcterms:created xsi:type="dcterms:W3CDTF">2017-10-25T12:33:02Z</dcterms:created>
  <dcterms:modified xsi:type="dcterms:W3CDTF">2018-03-02T09:05:08Z</dcterms:modified>
</cp:coreProperties>
</file>