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28" r:id="rId1"/>
  </p:sldMasterIdLst>
  <p:notesMasterIdLst>
    <p:notesMasterId r:id="rId18"/>
  </p:notesMasterIdLst>
  <p:handoutMasterIdLst>
    <p:handoutMasterId r:id="rId19"/>
  </p:handoutMasterIdLst>
  <p:sldIdLst>
    <p:sldId id="269" r:id="rId2"/>
    <p:sldId id="257" r:id="rId3"/>
    <p:sldId id="299" r:id="rId4"/>
    <p:sldId id="272" r:id="rId5"/>
    <p:sldId id="300" r:id="rId6"/>
    <p:sldId id="292" r:id="rId7"/>
    <p:sldId id="275" r:id="rId8"/>
    <p:sldId id="295" r:id="rId9"/>
    <p:sldId id="296" r:id="rId10"/>
    <p:sldId id="297" r:id="rId11"/>
    <p:sldId id="301" r:id="rId12"/>
    <p:sldId id="302" r:id="rId13"/>
    <p:sldId id="298" r:id="rId14"/>
    <p:sldId id="274" r:id="rId15"/>
    <p:sldId id="282" r:id="rId16"/>
    <p:sldId id="265" r:id="rId17"/>
  </p:sldIdLst>
  <p:sldSz cx="9144000" cy="6858000" type="screen4x3"/>
  <p:notesSz cx="6735763" cy="9799638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F5AB1C69-6EDB-4FF4-983F-18BD219EF322}" styleName="Средний стиль 2 - акцент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Средний стиль 2 - акцент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Средний стиль 2 - акцент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397" autoAdjust="0"/>
    <p:restoredTop sz="96442" autoAdjust="0"/>
  </p:normalViewPr>
  <p:slideViewPr>
    <p:cSldViewPr>
      <p:cViewPr varScale="1">
        <p:scale>
          <a:sx n="69" d="100"/>
          <a:sy n="69" d="100"/>
        </p:scale>
        <p:origin x="1085" y="67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-2237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8998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15373" y="0"/>
            <a:ext cx="2918831" cy="48998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BD12F6A-2B8E-4661-BE17-A3FF4553902F}" type="datetimeFigureOut">
              <a:rPr lang="ru-RU" smtClean="0"/>
              <a:t>17.09.2014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9307955"/>
            <a:ext cx="2918831" cy="48998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15373" y="9307955"/>
            <a:ext cx="2918831" cy="48998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A822797-68B3-4F0E-8434-D559082F5A42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8688386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18831" cy="48998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15373" y="0"/>
            <a:ext cx="2918831" cy="48998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40D3E9D-E7E3-4E4C-91B4-AFB25DBD9BD4}" type="datetimeFigureOut">
              <a:rPr lang="ru-RU" smtClean="0"/>
              <a:t>17.09.2014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19163" y="735013"/>
            <a:ext cx="4897437" cy="3675062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3577" y="4654828"/>
            <a:ext cx="5388610" cy="440983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307955"/>
            <a:ext cx="2918831" cy="48998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15373" y="9307955"/>
            <a:ext cx="2918831" cy="48998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FC0ECCB-6506-49BB-9815-488457169986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5235294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C0ECCB-6506-49BB-9815-488457169986}" type="slidenum">
              <a:rPr lang="ru-RU" smtClean="0"/>
              <a:t>4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3001304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CFC0ECCB-6506-49BB-9815-488457169986}" type="slidenum">
              <a:rPr lang="ru-RU" smtClean="0"/>
              <a:t>6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014300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55576" y="9058"/>
            <a:ext cx="7772400" cy="1470025"/>
          </a:xfrm>
        </p:spPr>
        <p:txBody>
          <a:bodyPr/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1A264-7348-4E49-B4CB-F8E85F4EF9FA}" type="datetimeFigureOut">
              <a:rPr lang="ru-RU" smtClean="0"/>
              <a:t>17.09.2014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29D9D8-F251-4FB7-8029-214A64B4A34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8119554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Рисунок 7" descr="C:\Users\Gulfiza\Documents\337115-SoLoVuShKa.jpg"/>
          <p:cNvPicPr/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" y="3"/>
            <a:ext cx="9143999" cy="6857999"/>
          </a:xfrm>
          <a:prstGeom prst="rect">
            <a:avLst/>
          </a:prstGeom>
          <a:noFill/>
          <a:ln>
            <a:noFill/>
          </a:ln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7" y="1"/>
            <a:ext cx="7056789" cy="1143000"/>
          </a:xfrm>
        </p:spPr>
        <p:txBody>
          <a:bodyPr>
            <a:normAutofit/>
          </a:bodyPr>
          <a:lstStyle>
            <a:lvl1pPr algn="l">
              <a:defRPr sz="4400" b="1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Script" panose="020B0504020000000003" pitchFamily="34" charset="0"/>
                <a:ea typeface="Segoe UI" panose="020B0502040204020203" pitchFamily="34" charset="0"/>
                <a:cs typeface="Segoe UI" panose="020B0502040204020203" pitchFamily="34" charset="0"/>
              </a:defRPr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>
            <a:lvl1pPr>
              <a:defRPr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defRPr>
            </a:lvl1pPr>
            <a:lvl2pPr>
              <a:defRPr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defRPr>
            </a:lvl2pPr>
            <a:lvl3pPr>
              <a:defRPr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defRPr>
            </a:lvl3pPr>
            <a:lvl4pPr>
              <a:defRPr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defRPr>
            </a:lvl4pPr>
            <a:lvl5pPr>
              <a:defRPr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defRPr>
            </a:lvl5pPr>
          </a:lstStyle>
          <a:p>
            <a:pPr lvl="0"/>
            <a:r>
              <a:rPr lang="ru-RU" dirty="0" smtClean="0"/>
              <a:t>Образец текста</a:t>
            </a:r>
          </a:p>
          <a:p>
            <a:pPr lvl="1"/>
            <a:r>
              <a:rPr lang="ru-RU" dirty="0" smtClean="0"/>
              <a:t>Второй уровень</a:t>
            </a:r>
          </a:p>
          <a:p>
            <a:pPr lvl="2"/>
            <a:r>
              <a:rPr lang="ru-RU" dirty="0" smtClean="0"/>
              <a:t>Третий уровень</a:t>
            </a:r>
          </a:p>
          <a:p>
            <a:pPr lvl="3"/>
            <a:r>
              <a:rPr lang="ru-RU" dirty="0" smtClean="0"/>
              <a:t>Четвертый уровень</a:t>
            </a:r>
          </a:p>
          <a:p>
            <a:pPr lvl="4"/>
            <a:r>
              <a:rPr lang="ru-RU" dirty="0" smtClean="0"/>
              <a:t>Пятый уровень</a:t>
            </a:r>
            <a:endParaRPr lang="ru-RU" dirty="0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1A264-7348-4E49-B4CB-F8E85F4EF9FA}" type="datetimeFigureOut">
              <a:rPr lang="ru-RU" smtClean="0"/>
              <a:t>17.09.2014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29D9D8-F251-4FB7-8029-214A64B4A343}" type="slidenum">
              <a:rPr lang="ru-RU" smtClean="0"/>
              <a:t>‹#›</a:t>
            </a:fld>
            <a:endParaRPr lang="ru-RU"/>
          </a:p>
        </p:txBody>
      </p:sp>
      <p:pic>
        <p:nvPicPr>
          <p:cNvPr id="7" name="Picture 2" descr="C:\Users\Gulfiza\Desktop\DESIGN\NEW_logo_KC-01.png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8188" y="-241626"/>
            <a:ext cx="2034332" cy="14383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9985440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1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1A264-7348-4E49-B4CB-F8E85F4EF9FA}" type="datetimeFigureOut">
              <a:rPr lang="ru-RU" smtClean="0"/>
              <a:t>17.09.2014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29D9D8-F251-4FB7-8029-214A64B4A34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192934648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1A264-7348-4E49-B4CB-F8E85F4EF9FA}" type="datetimeFigureOut">
              <a:rPr lang="ru-RU" smtClean="0"/>
              <a:t>17.09.2014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29D9D8-F251-4FB7-8029-214A64B4A34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90254276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9" y="1535113"/>
            <a:ext cx="4041775" cy="639763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9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1A264-7348-4E49-B4CB-F8E85F4EF9FA}" type="datetimeFigureOut">
              <a:rPr lang="ru-RU" smtClean="0"/>
              <a:t>17.09.2014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29D9D8-F251-4FB7-8029-214A64B4A34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05221774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1A264-7348-4E49-B4CB-F8E85F4EF9FA}" type="datetimeFigureOut">
              <a:rPr lang="ru-RU" smtClean="0"/>
              <a:t>17.09.2014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29D9D8-F251-4FB7-8029-214A64B4A34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72517623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1A264-7348-4E49-B4CB-F8E85F4EF9FA}" type="datetimeFigureOut">
              <a:rPr lang="ru-RU" smtClean="0"/>
              <a:t>17.09.2014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29D9D8-F251-4FB7-8029-214A64B4A34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546541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4" y="273049"/>
            <a:ext cx="3008313" cy="11620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3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4" y="1435103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1A264-7348-4E49-B4CB-F8E85F4EF9FA}" type="datetimeFigureOut">
              <a:rPr lang="ru-RU" smtClean="0"/>
              <a:t>17.09.2014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29D9D8-F251-4FB7-8029-214A64B4A34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8419881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9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1A264-7348-4E49-B4CB-F8E85F4EF9FA}" type="datetimeFigureOut">
              <a:rPr lang="ru-RU" smtClean="0"/>
              <a:t>17.09.2014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29D9D8-F251-4FB7-8029-214A64B4A34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1472407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1A264-7348-4E49-B4CB-F8E85F4EF9FA}" type="datetimeFigureOut">
              <a:rPr lang="ru-RU" smtClean="0"/>
              <a:t>17.09.2014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29D9D8-F251-4FB7-8029-214A64B4A34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3259476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61A264-7348-4E49-B4CB-F8E85F4EF9FA}" type="datetimeFigureOut">
              <a:rPr lang="ru-RU" smtClean="0"/>
              <a:t>17.09.2014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029D9D8-F251-4FB7-8029-214A64B4A34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8476230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76000"/>
            <a:lum/>
          </a:blip>
          <a:srcRect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9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dirty="0" smtClean="0"/>
              <a:t>Образец заголовка</a:t>
            </a:r>
            <a:endParaRPr lang="ru-RU" dirty="0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61A264-7348-4E49-B4CB-F8E85F4EF9FA}" type="datetimeFigureOut">
              <a:rPr lang="ru-RU" smtClean="0"/>
              <a:t>17.09.2014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29D9D8-F251-4FB7-8029-214A64B4A343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2540827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29" r:id="rId1"/>
    <p:sldLayoutId id="2147483830" r:id="rId2"/>
    <p:sldLayoutId id="2147483831" r:id="rId3"/>
    <p:sldLayoutId id="2147483832" r:id="rId4"/>
    <p:sldLayoutId id="2147483833" r:id="rId5"/>
    <p:sldLayoutId id="2147483834" r:id="rId6"/>
    <p:sldLayoutId id="2147483835" r:id="rId7"/>
    <p:sldLayoutId id="2147483836" r:id="rId8"/>
    <p:sldLayoutId id="2147483837" r:id="rId9"/>
    <p:sldLayoutId id="2147483838" r:id="rId10"/>
    <p:sldLayoutId id="2147483839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hyperlink" Target="http://www.ibc.kg/" TargetMode="Externa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hyperlink" Target="http://www.earthinstitute.columbia.edu/about/director/documents/irsr0899.pdf" TargetMode="Externa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" y="1268760"/>
            <a:ext cx="9143998" cy="48232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Заголовок 1"/>
          <p:cNvSpPr>
            <a:spLocks noGrp="1"/>
          </p:cNvSpPr>
          <p:nvPr>
            <p:ph type="title"/>
          </p:nvPr>
        </p:nvSpPr>
        <p:spPr>
          <a:xfrm>
            <a:off x="467544" y="41564"/>
            <a:ext cx="6912769" cy="1143000"/>
          </a:xfrm>
        </p:spPr>
        <p:txBody>
          <a:bodyPr>
            <a:normAutofit/>
          </a:bodyPr>
          <a:lstStyle/>
          <a:p>
            <a:r>
              <a:rPr lang="ru-RU" sz="4800" dirty="0" smtClean="0">
                <a:latin typeface="Segoe Print" pitchFamily="2" charset="0"/>
              </a:rPr>
              <a:t>Привет, пчелы</a:t>
            </a:r>
            <a:r>
              <a:rPr lang="en-US" sz="4800" dirty="0" smtClean="0">
                <a:latin typeface="Segoe Print" pitchFamily="2" charset="0"/>
              </a:rPr>
              <a:t>!</a:t>
            </a:r>
            <a:endParaRPr lang="ru-RU" sz="4800" b="1" dirty="0">
              <a:solidFill>
                <a:srgbClr val="0070C0"/>
              </a:solidFill>
              <a:latin typeface="Segoe Prin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177860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alphaModFix amt="76000"/>
          </a:blip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ru-RU" b="1" dirty="0" smtClean="0">
                <a:solidFill>
                  <a:srgbClr val="0070C0"/>
                </a:solidFill>
                <a:latin typeface="Segoe Print" pitchFamily="2" charset="0"/>
              </a:rPr>
              <a:t>Пчела</a:t>
            </a:r>
            <a:r>
              <a:rPr lang="en-US" b="1" dirty="0" smtClean="0">
                <a:solidFill>
                  <a:srgbClr val="0070C0"/>
                </a:solidFill>
                <a:latin typeface="Segoe Print" pitchFamily="2" charset="0"/>
              </a:rPr>
              <a:t>?!</a:t>
            </a:r>
            <a:r>
              <a:rPr lang="ru-RU" b="1" dirty="0" smtClean="0">
                <a:solidFill>
                  <a:srgbClr val="0070C0"/>
                </a:solidFill>
                <a:latin typeface="Segoe Print" pitchFamily="2" charset="0"/>
              </a:rPr>
              <a:t> Муха</a:t>
            </a:r>
            <a:r>
              <a:rPr lang="en-US" dirty="0" smtClean="0">
                <a:latin typeface="Segoe Print" pitchFamily="2" charset="0"/>
              </a:rPr>
              <a:t>?!</a:t>
            </a:r>
            <a:endParaRPr lang="ru-RU" b="1" dirty="0">
              <a:solidFill>
                <a:srgbClr val="0070C0"/>
              </a:solidFill>
              <a:latin typeface="Segoe Print" pitchFamily="2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07504" y="3717032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endParaRPr lang="ru-RU" dirty="0" smtClean="0"/>
          </a:p>
          <a:p>
            <a:pPr algn="ctr"/>
            <a:endParaRPr lang="ru-RU" dirty="0"/>
          </a:p>
        </p:txBody>
      </p:sp>
      <p:graphicFrame>
        <p:nvGraphicFramePr>
          <p:cNvPr id="11" name="Таблица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52338438"/>
              </p:ext>
            </p:extLst>
          </p:nvPr>
        </p:nvGraphicFramePr>
        <p:xfrm>
          <a:off x="22239" y="2924944"/>
          <a:ext cx="9144000" cy="393305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4572000"/>
                <a:gridCol w="4572000"/>
              </a:tblGrid>
              <a:tr h="171889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800" dirty="0" err="1" smtClean="0">
                          <a:latin typeface="+mn-lt"/>
                        </a:rPr>
                        <a:t>Гиверы</a:t>
                      </a:r>
                      <a:r>
                        <a:rPr lang="ru-RU" sz="2800" dirty="0" smtClean="0">
                          <a:latin typeface="+mn-lt"/>
                        </a:rPr>
                        <a:t>: создают больше, чем потребляют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800" dirty="0" err="1" smtClean="0">
                          <a:latin typeface="+mn-lt"/>
                        </a:rPr>
                        <a:t>Тейкеры</a:t>
                      </a:r>
                      <a:r>
                        <a:rPr lang="ru-RU" sz="2800" dirty="0" smtClean="0">
                          <a:latin typeface="+mn-lt"/>
                        </a:rPr>
                        <a:t>: только потребляют</a:t>
                      </a:r>
                    </a:p>
                  </a:txBody>
                  <a:tcPr anchor="ctr"/>
                </a:tc>
              </a:tr>
              <a:tr h="903146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800" dirty="0" smtClean="0"/>
                        <a:t>Опыляют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y-KG" sz="2800" dirty="0" smtClean="0">
                          <a:latin typeface="+mn-lt"/>
                        </a:rPr>
                        <a:t>Переносят заразу</a:t>
                      </a:r>
                    </a:p>
                  </a:txBody>
                  <a:tcPr anchor="ctr"/>
                </a:tc>
              </a:tr>
              <a:tr h="1311019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800" dirty="0" smtClean="0">
                          <a:latin typeface="+mn-lt"/>
                        </a:rPr>
                        <a:t>Летят туда, где красиво и благоухает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2800" dirty="0" smtClean="0">
                          <a:latin typeface="+mn-lt"/>
                        </a:rPr>
                        <a:t>Роятся там, где…</a:t>
                      </a:r>
                    </a:p>
                  </a:txBody>
                  <a:tcPr anchor="ctr"/>
                </a:tc>
              </a:tr>
            </a:tbl>
          </a:graphicData>
        </a:graphic>
      </p:graphicFrame>
      <p:sp>
        <p:nvSpPr>
          <p:cNvPr id="2" name="Прямоугольник 1"/>
          <p:cNvSpPr/>
          <p:nvPr/>
        </p:nvSpPr>
        <p:spPr>
          <a:xfrm>
            <a:off x="0" y="1124744"/>
            <a:ext cx="9144000" cy="1845189"/>
          </a:xfrm>
          <a:prstGeom prst="rect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7" name="Picture 3" descr="C:\Users\Мээрим\Desktop\муха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7365" y="1188991"/>
            <a:ext cx="2433108" cy="17011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" descr="C:\Users\Мээрим\Desktop\би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5616" y="1188991"/>
            <a:ext cx="2442170" cy="171669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500917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43000"/>
            <a:ext cx="9144000" cy="4572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458982" y="243538"/>
            <a:ext cx="548117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y-KG" sz="40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Мир в ночное время</a:t>
            </a:r>
            <a:endParaRPr lang="ru-RU" sz="20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sp>
        <p:nvSpPr>
          <p:cNvPr id="7" name="Прямоугольник 6"/>
          <p:cNvSpPr/>
          <p:nvPr/>
        </p:nvSpPr>
        <p:spPr>
          <a:xfrm>
            <a:off x="0" y="5715000"/>
            <a:ext cx="9144000" cy="114300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600" b="1" dirty="0" smtClean="0">
                <a:solidFill>
                  <a:srgbClr val="FF0000"/>
                </a:solidFill>
              </a:rPr>
              <a:t>Электричество – основной показатель цивилизации</a:t>
            </a:r>
            <a:endParaRPr lang="ru-RU" sz="26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718104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1"/>
          <p:cNvSpPr>
            <a:spLocks noGrp="1"/>
          </p:cNvSpPr>
          <p:nvPr>
            <p:ph type="title"/>
          </p:nvPr>
        </p:nvSpPr>
        <p:spPr>
          <a:xfrm>
            <a:off x="323528" y="46545"/>
            <a:ext cx="5688632" cy="1080938"/>
          </a:xfrm>
        </p:spPr>
        <p:txBody>
          <a:bodyPr>
            <a:normAutofit/>
          </a:bodyPr>
          <a:lstStyle/>
          <a:p>
            <a:r>
              <a:rPr lang="ru-RU" dirty="0" smtClean="0">
                <a:latin typeface="Segoe Print" pitchFamily="2" charset="0"/>
              </a:rPr>
              <a:t>Где нектар?</a:t>
            </a:r>
            <a:endParaRPr lang="ru-RU" dirty="0">
              <a:latin typeface="Segoe Print" pitchFamily="2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-1" y="5301208"/>
            <a:ext cx="6429490" cy="1554088"/>
          </a:xfrm>
          <a:prstGeom prst="rect">
            <a:avLst/>
          </a:prstGeom>
          <a:solidFill>
            <a:schemeClr val="lt1">
              <a:alpha val="56000"/>
            </a:schemeClr>
          </a:solidFill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b="1" dirty="0">
                <a:solidFill>
                  <a:srgbClr val="C00000"/>
                </a:solidFill>
              </a:rPr>
              <a:t>http://www.flightradar24.com/61.84,71.07/2</a:t>
            </a:r>
            <a:endParaRPr lang="ru-RU" b="1" dirty="0">
              <a:solidFill>
                <a:srgbClr val="C00000"/>
              </a:solidFill>
            </a:endParaRPr>
          </a:p>
        </p:txBody>
      </p:sp>
      <p:pic>
        <p:nvPicPr>
          <p:cNvPr id="10" name="Picture 4" descr="C:\Users\Мээрим\Desktop\12.png"/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980728"/>
            <a:ext cx="9168762" cy="43111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Picture 5" descr="C:\Users\Мээрим\Desktop\часть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489" y="2108037"/>
            <a:ext cx="2731550" cy="47546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066451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Объект 2"/>
          <p:cNvSpPr txBox="1">
            <a:spLocks/>
          </p:cNvSpPr>
          <p:nvPr/>
        </p:nvSpPr>
        <p:spPr>
          <a:xfrm>
            <a:off x="0" y="1196752"/>
            <a:ext cx="9154941" cy="5184576"/>
          </a:xfrm>
          <a:prstGeom prst="rect">
            <a:avLst/>
          </a:prstGeom>
          <a:solidFill>
            <a:schemeClr val="bg1"/>
          </a:solidFill>
          <a:ln>
            <a:solidFill>
              <a:schemeClr val="accent1"/>
            </a:solidFill>
          </a:ln>
        </p:spPr>
        <p:txBody>
          <a:bodyPr vert="horz" lIns="91440" tIns="45720" rIns="91440" bIns="45720" rtlCol="0" anchor="ctr">
            <a:normAutofit/>
          </a:bodyPr>
          <a:lstStyle>
            <a:lvl1pPr marL="342900" indent="-3429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32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defRPr>
            </a:lvl1pPr>
            <a:lvl2pPr marL="742950" indent="-28575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8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defRPr>
            </a:lvl2pPr>
            <a:lvl3pPr marL="1143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defRPr>
            </a:lvl3pPr>
            <a:lvl4pPr marL="1600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–"/>
              <a:defRPr sz="20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defRPr>
            </a:lvl4pPr>
            <a:lvl5pPr marL="20574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»"/>
              <a:defRPr sz="2000" kern="1200"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UI" panose="020B0502040204020203" pitchFamily="34" charset="0"/>
                <a:ea typeface="Segoe UI" panose="020B0502040204020203" pitchFamily="34" charset="0"/>
                <a:cs typeface="Segoe UI" panose="020B0502040204020203" pitchFamily="34" charset="0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ru-RU" sz="4800" b="1" dirty="0" smtClean="0">
                <a:solidFill>
                  <a:srgbClr val="FF0000"/>
                </a:solidFill>
              </a:rPr>
              <a:t>«Предугадать </a:t>
            </a:r>
          </a:p>
          <a:p>
            <a:pPr marL="0" indent="0" algn="ctr">
              <a:buNone/>
            </a:pPr>
            <a:r>
              <a:rPr lang="ru-RU" sz="4800" b="1" dirty="0" smtClean="0">
                <a:solidFill>
                  <a:srgbClr val="FF0000"/>
                </a:solidFill>
              </a:rPr>
              <a:t>потребности будущего </a:t>
            </a:r>
          </a:p>
          <a:p>
            <a:pPr marL="0" indent="0" algn="ctr">
              <a:buNone/>
            </a:pPr>
            <a:r>
              <a:rPr lang="ru-RU" sz="4800" b="1" dirty="0" smtClean="0">
                <a:solidFill>
                  <a:srgbClr val="FF0000"/>
                </a:solidFill>
              </a:rPr>
              <a:t>и </a:t>
            </a:r>
          </a:p>
          <a:p>
            <a:pPr marL="0" indent="0" algn="ctr">
              <a:buNone/>
            </a:pPr>
            <a:r>
              <a:rPr lang="ru-RU" sz="4800" b="1" dirty="0" smtClean="0">
                <a:solidFill>
                  <a:srgbClr val="FF0000"/>
                </a:solidFill>
              </a:rPr>
              <a:t>само будущее»</a:t>
            </a:r>
            <a:endParaRPr lang="ru-RU" sz="4800" b="1" dirty="0" smtClean="0">
              <a:solidFill>
                <a:srgbClr val="0070C0"/>
              </a:solidFill>
              <a:latin typeface="Segoe Print" pitchFamily="2" charset="0"/>
            </a:endParaRPr>
          </a:p>
        </p:txBody>
      </p:sp>
      <p:sp>
        <p:nvSpPr>
          <p:cNvPr id="5" name="Заголовок 1"/>
          <p:cNvSpPr>
            <a:spLocks noGrp="1"/>
          </p:cNvSpPr>
          <p:nvPr>
            <p:ph type="title"/>
          </p:nvPr>
        </p:nvSpPr>
        <p:spPr>
          <a:xfrm>
            <a:off x="179512" y="260648"/>
            <a:ext cx="7432377" cy="980728"/>
          </a:xfrm>
        </p:spPr>
        <p:txBody>
          <a:bodyPr>
            <a:noAutofit/>
          </a:bodyPr>
          <a:lstStyle/>
          <a:p>
            <a:r>
              <a:rPr lang="ru-RU" dirty="0" smtClean="0">
                <a:latin typeface="Segoe Print" pitchFamily="2" charset="0"/>
              </a:rPr>
              <a:t>Что такое инновация</a:t>
            </a:r>
            <a:r>
              <a:rPr lang="ru-RU" dirty="0" smtClean="0">
                <a:latin typeface="Segoe Print" pitchFamily="2" charset="0"/>
              </a:rPr>
              <a:t>?</a:t>
            </a:r>
            <a:endParaRPr lang="ru-RU" dirty="0">
              <a:latin typeface="Segoe Prin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70017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Объект 4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0" y="1340768"/>
            <a:ext cx="9204737" cy="5088338"/>
          </a:xfrm>
          <a:prstGeom prst="rect">
            <a:avLst/>
          </a:prstGeom>
        </p:spPr>
      </p:pic>
      <p:sp>
        <p:nvSpPr>
          <p:cNvPr id="2" name="Прямоугольник 1"/>
          <p:cNvSpPr/>
          <p:nvPr/>
        </p:nvSpPr>
        <p:spPr>
          <a:xfrm>
            <a:off x="0" y="5877272"/>
            <a:ext cx="9144000" cy="98072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sz="2800" b="1" dirty="0">
              <a:solidFill>
                <a:srgbClr val="FF0000"/>
              </a:solidFill>
            </a:endParaRPr>
          </a:p>
          <a:p>
            <a:pPr algn="ctr"/>
            <a:endParaRPr lang="ru-RU" dirty="0"/>
          </a:p>
        </p:txBody>
      </p:sp>
      <p:sp>
        <p:nvSpPr>
          <p:cNvPr id="6" name="TextBox 5"/>
          <p:cNvSpPr txBox="1"/>
          <p:nvPr/>
        </p:nvSpPr>
        <p:spPr>
          <a:xfrm>
            <a:off x="611560" y="189901"/>
            <a:ext cx="6552728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y-KG" sz="44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itchFamily="2" charset="0"/>
                <a:ea typeface="Segoe UI" panose="020B0502040204020203" pitchFamily="34" charset="0"/>
                <a:cs typeface="Segoe UI" panose="020B0502040204020203" pitchFamily="34" charset="0"/>
              </a:rPr>
              <a:t>Где </a:t>
            </a:r>
            <a:r>
              <a:rPr lang="ky-KG" sz="4400" b="1" dirty="0" err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egoe Print" pitchFamily="2" charset="0"/>
                <a:ea typeface="Segoe UI" panose="020B0502040204020203" pitchFamily="34" charset="0"/>
                <a:cs typeface="Segoe UI" panose="020B0502040204020203" pitchFamily="34" charset="0"/>
              </a:rPr>
              <a:t>Инноваци</a:t>
            </a:r>
            <a:r>
              <a:rPr lang="ky-KG" sz="4400" b="1" dirty="0" err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и</a:t>
            </a:r>
            <a:r>
              <a:rPr lang="ky-KG" sz="44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?</a:t>
            </a:r>
            <a:endParaRPr lang="ru-RU" sz="44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4252634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179512" y="260648"/>
            <a:ext cx="7432377" cy="980728"/>
          </a:xfrm>
        </p:spPr>
        <p:txBody>
          <a:bodyPr>
            <a:noAutofit/>
          </a:bodyPr>
          <a:lstStyle/>
          <a:p>
            <a:r>
              <a:rPr lang="ru-RU" dirty="0" smtClean="0">
                <a:latin typeface="Segoe Print" pitchFamily="2" charset="0"/>
              </a:rPr>
              <a:t>Как стать нектаром?</a:t>
            </a:r>
            <a:endParaRPr lang="ru-RU" dirty="0">
              <a:latin typeface="Segoe Print" pitchFamily="2" charset="0"/>
            </a:endParaRPr>
          </a:p>
        </p:txBody>
      </p:sp>
      <p:sp>
        <p:nvSpPr>
          <p:cNvPr id="2" name="Объект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55375" y="1591638"/>
            <a:ext cx="9199375" cy="42690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Прямоугольник 5"/>
          <p:cNvSpPr/>
          <p:nvPr/>
        </p:nvSpPr>
        <p:spPr>
          <a:xfrm>
            <a:off x="0" y="5860722"/>
            <a:ext cx="9144000" cy="997278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y-KG" sz="3600" b="1" dirty="0" smtClean="0">
                <a:solidFill>
                  <a:srgbClr val="FF0000"/>
                </a:solidFill>
              </a:rPr>
              <a:t>ТОП</a:t>
            </a:r>
            <a:r>
              <a:rPr lang="ru-RU" sz="3600" b="1" dirty="0" smtClean="0">
                <a:solidFill>
                  <a:srgbClr val="FF0000"/>
                </a:solidFill>
              </a:rPr>
              <a:t> 500 университетов мира</a:t>
            </a:r>
            <a:endParaRPr lang="ru-RU" sz="36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3358943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Gulfiza\Documents\social network.pn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652" b="10724"/>
          <a:stretch/>
        </p:blipFill>
        <p:spPr bwMode="auto">
          <a:xfrm>
            <a:off x="4" y="1332251"/>
            <a:ext cx="9112695" cy="50490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Заголовок 1"/>
          <p:cNvSpPr>
            <a:spLocks noGrp="1"/>
          </p:cNvSpPr>
          <p:nvPr>
            <p:ph type="title"/>
          </p:nvPr>
        </p:nvSpPr>
        <p:spPr>
          <a:xfrm>
            <a:off x="251520" y="43806"/>
            <a:ext cx="7200800" cy="1080938"/>
          </a:xfrm>
        </p:spPr>
        <p:txBody>
          <a:bodyPr>
            <a:noAutofit/>
          </a:bodyPr>
          <a:lstStyle/>
          <a:p>
            <a:r>
              <a:rPr lang="ru-RU" dirty="0" smtClean="0">
                <a:latin typeface="Segoe Print" pitchFamily="2" charset="0"/>
              </a:rPr>
              <a:t>Интернет</a:t>
            </a:r>
            <a:r>
              <a:rPr lang="ky-KG" dirty="0">
                <a:latin typeface="Segoe Print" pitchFamily="2" charset="0"/>
              </a:rPr>
              <a:t>-</a:t>
            </a:r>
            <a:r>
              <a:rPr lang="ky-KG" dirty="0" err="1" smtClean="0">
                <a:latin typeface="Segoe Print" pitchFamily="2" charset="0"/>
              </a:rPr>
              <a:t>опыление</a:t>
            </a:r>
            <a:endParaRPr lang="ru-RU" dirty="0">
              <a:latin typeface="Segoe Print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027546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7" y="125760"/>
            <a:ext cx="7056789" cy="1143000"/>
          </a:xfrm>
        </p:spPr>
        <p:txBody>
          <a:bodyPr>
            <a:normAutofit fontScale="90000"/>
          </a:bodyPr>
          <a:lstStyle/>
          <a:p>
            <a:r>
              <a:rPr lang="ky-KG" dirty="0" smtClean="0">
                <a:latin typeface="+mj-lt"/>
              </a:rPr>
              <a:t>Почему государства терпят неудачу?</a:t>
            </a:r>
            <a:endParaRPr lang="ru-RU" dirty="0">
              <a:latin typeface="+mj-lt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-36512" y="1455109"/>
            <a:ext cx="9180512" cy="47173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Прямоугольник 6"/>
          <p:cNvSpPr/>
          <p:nvPr/>
        </p:nvSpPr>
        <p:spPr>
          <a:xfrm>
            <a:off x="10941" y="6172479"/>
            <a:ext cx="9144000" cy="68552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400" dirty="0" smtClean="0">
                <a:solidFill>
                  <a:srgbClr val="FF0000"/>
                </a:solidFill>
              </a:rPr>
              <a:t>Мусор </a:t>
            </a:r>
            <a:r>
              <a:rPr lang="en-US" sz="2400" dirty="0">
                <a:solidFill>
                  <a:srgbClr val="FF0000"/>
                </a:solidFill>
              </a:rPr>
              <a:t>&lt;- </a:t>
            </a:r>
            <a:r>
              <a:rPr lang="ru-RU" sz="2400" dirty="0" smtClean="0">
                <a:solidFill>
                  <a:srgbClr val="FF0000"/>
                </a:solidFill>
              </a:rPr>
              <a:t>Среда </a:t>
            </a:r>
            <a:r>
              <a:rPr lang="en-US" sz="2400" dirty="0">
                <a:solidFill>
                  <a:srgbClr val="FF0000"/>
                </a:solidFill>
              </a:rPr>
              <a:t>&lt;- </a:t>
            </a:r>
            <a:r>
              <a:rPr lang="ru-RU" sz="2400" dirty="0">
                <a:solidFill>
                  <a:srgbClr val="FF0000"/>
                </a:solidFill>
              </a:rPr>
              <a:t>Экономика </a:t>
            </a:r>
            <a:r>
              <a:rPr lang="en-US" sz="2400" dirty="0">
                <a:solidFill>
                  <a:srgbClr val="FF0000"/>
                </a:solidFill>
              </a:rPr>
              <a:t>&lt;-</a:t>
            </a:r>
            <a:r>
              <a:rPr lang="ru-RU" sz="2400" dirty="0">
                <a:solidFill>
                  <a:srgbClr val="FF0000"/>
                </a:solidFill>
              </a:rPr>
              <a:t> </a:t>
            </a:r>
            <a:r>
              <a:rPr lang="ru-RU" sz="2400" dirty="0" smtClean="0">
                <a:solidFill>
                  <a:srgbClr val="FF0000"/>
                </a:solidFill>
              </a:rPr>
              <a:t>Законы </a:t>
            </a:r>
            <a:r>
              <a:rPr lang="en-US" sz="2400" dirty="0">
                <a:solidFill>
                  <a:srgbClr val="FF0000"/>
                </a:solidFill>
              </a:rPr>
              <a:t>&lt;- </a:t>
            </a:r>
            <a:r>
              <a:rPr lang="ru-RU" sz="2400" dirty="0">
                <a:solidFill>
                  <a:srgbClr val="FF0000"/>
                </a:solidFill>
              </a:rPr>
              <a:t>Конституция</a:t>
            </a:r>
          </a:p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6775109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323528" y="0"/>
            <a:ext cx="6984776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y-KG" sz="36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Индекс глобальной конкурентоспособности</a:t>
            </a:r>
            <a:endParaRPr lang="ru-RU" sz="36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88748496"/>
              </p:ext>
            </p:extLst>
          </p:nvPr>
        </p:nvGraphicFramePr>
        <p:xfrm>
          <a:off x="17365" y="1277998"/>
          <a:ext cx="9144000" cy="5607386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9144000"/>
              </a:tblGrid>
              <a:tr h="486756">
                <a:tc>
                  <a:txBody>
                    <a:bodyPr/>
                    <a:lstStyle/>
                    <a:p>
                      <a:pPr marL="0" indent="0" algn="ctr">
                        <a:buFont typeface="Arial" pitchFamily="34" charset="0"/>
                        <a:buNone/>
                      </a:pPr>
                      <a:r>
                        <a:rPr lang="ru-RU" sz="2400" dirty="0" smtClean="0">
                          <a:solidFill>
                            <a:schemeClr val="bg1"/>
                          </a:solidFill>
                        </a:rPr>
                        <a:t>12 </a:t>
                      </a:r>
                      <a:r>
                        <a:rPr lang="ru-RU" sz="2400" dirty="0" err="1" smtClean="0">
                          <a:solidFill>
                            <a:schemeClr val="bg1"/>
                          </a:solidFill>
                        </a:rPr>
                        <a:t>контрол</a:t>
                      </a:r>
                      <a:r>
                        <a:rPr lang="ky-KG" sz="2400" dirty="0" smtClean="0">
                          <a:solidFill>
                            <a:schemeClr val="bg1"/>
                          </a:solidFill>
                        </a:rPr>
                        <a:t>ьных показателей:</a:t>
                      </a:r>
                      <a:endParaRPr lang="ru-RU" sz="2400" dirty="0">
                        <a:solidFill>
                          <a:schemeClr val="bg1"/>
                        </a:solidFill>
                      </a:endParaRPr>
                    </a:p>
                  </a:txBody>
                  <a:tcPr/>
                </a:tc>
              </a:tr>
              <a:tr h="429490">
                <a:tc>
                  <a:txBody>
                    <a:bodyPr/>
                    <a:lstStyle/>
                    <a:p>
                      <a:pPr marL="285750" indent="-285750" algn="l">
                        <a:buFont typeface="Arial" pitchFamily="34" charset="0"/>
                        <a:buChar char="•"/>
                      </a:pPr>
                      <a:r>
                        <a:rPr lang="ky-KG" sz="2000" dirty="0" smtClean="0">
                          <a:effectLst/>
                        </a:rPr>
                        <a:t>Качество институтов</a:t>
                      </a:r>
                      <a:endParaRPr lang="ru-RU" sz="20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429490">
                <a:tc>
                  <a:txBody>
                    <a:bodyPr/>
                    <a:lstStyle/>
                    <a:p>
                      <a:pPr marL="285750" indent="-285750" algn="l">
                        <a:buFont typeface="Arial" pitchFamily="34" charset="0"/>
                        <a:buChar char="•"/>
                      </a:pPr>
                      <a:r>
                        <a:rPr lang="ky-KG" sz="2000" dirty="0" smtClean="0">
                          <a:effectLst/>
                        </a:rPr>
                        <a:t>Инфраструктура</a:t>
                      </a:r>
                      <a:endParaRPr lang="ru-RU" sz="20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429490">
                <a:tc>
                  <a:txBody>
                    <a:bodyPr/>
                    <a:lstStyle/>
                    <a:p>
                      <a:pPr marL="285750" indent="-285750" algn="l">
                        <a:buFont typeface="Arial" pitchFamily="34" charset="0"/>
                        <a:buChar char="•"/>
                      </a:pPr>
                      <a:r>
                        <a:rPr lang="ky-KG" sz="2000" dirty="0" smtClean="0">
                          <a:effectLst/>
                        </a:rPr>
                        <a:t>Макроэкономическая стабильность</a:t>
                      </a:r>
                      <a:endParaRPr lang="ru-RU" sz="20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429490">
                <a:tc>
                  <a:txBody>
                    <a:bodyPr/>
                    <a:lstStyle/>
                    <a:p>
                      <a:pPr marL="285750" indent="-285750" algn="l">
                        <a:buFont typeface="Arial" pitchFamily="34" charset="0"/>
                        <a:buChar char="•"/>
                      </a:pPr>
                      <a:r>
                        <a:rPr lang="ky-KG" sz="2000" dirty="0" smtClean="0">
                          <a:effectLst/>
                        </a:rPr>
                        <a:t>Здоровье и начальное образование</a:t>
                      </a:r>
                      <a:endParaRPr lang="ru-RU" sz="20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429490">
                <a:tc>
                  <a:txBody>
                    <a:bodyPr/>
                    <a:lstStyle/>
                    <a:p>
                      <a:pPr marL="285750" indent="-285750" algn="l">
                        <a:buFont typeface="Arial" pitchFamily="34" charset="0"/>
                        <a:buChar char="•"/>
                      </a:pPr>
                      <a:r>
                        <a:rPr lang="ru-RU" sz="2000" dirty="0" smtClean="0">
                          <a:effectLst/>
                        </a:rPr>
                        <a:t>Высшее образование и профессиональная подготовка</a:t>
                      </a:r>
                      <a:endParaRPr lang="ru-RU" sz="20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429490">
                <a:tc>
                  <a:txBody>
                    <a:bodyPr/>
                    <a:lstStyle/>
                    <a:p>
                      <a:pPr marL="285750" indent="-285750" algn="l">
                        <a:buFont typeface="Arial" pitchFamily="34" charset="0"/>
                        <a:buChar char="•"/>
                      </a:pPr>
                      <a:r>
                        <a:rPr lang="ru-RU" sz="2000" dirty="0" smtClean="0">
                          <a:effectLst/>
                        </a:rPr>
                        <a:t>Эффективность рынка товаров и услуг</a:t>
                      </a:r>
                      <a:endParaRPr lang="ru-RU" sz="20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429490">
                <a:tc>
                  <a:txBody>
                    <a:bodyPr/>
                    <a:lstStyle/>
                    <a:p>
                      <a:pPr marL="285750" indent="-285750" algn="l">
                        <a:buFont typeface="Arial" pitchFamily="34" charset="0"/>
                        <a:buChar char="•"/>
                      </a:pPr>
                      <a:r>
                        <a:rPr lang="ky-KG" sz="2000" dirty="0" smtClean="0">
                          <a:effectLst/>
                        </a:rPr>
                        <a:t>Эффективность рынка труда</a:t>
                      </a:r>
                      <a:endParaRPr lang="ru-RU" sz="20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429490">
                <a:tc>
                  <a:txBody>
                    <a:bodyPr/>
                    <a:lstStyle/>
                    <a:p>
                      <a:pPr marL="285750" indent="-285750" algn="l">
                        <a:buFont typeface="Arial" pitchFamily="34" charset="0"/>
                        <a:buChar char="•"/>
                      </a:pPr>
                      <a:r>
                        <a:rPr lang="ky-KG" sz="2000" dirty="0" smtClean="0">
                          <a:effectLst/>
                        </a:rPr>
                        <a:t>Развитость финансового рынка</a:t>
                      </a:r>
                      <a:endParaRPr lang="ru-RU" sz="20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429490">
                <a:tc>
                  <a:txBody>
                    <a:bodyPr/>
                    <a:lstStyle/>
                    <a:p>
                      <a:pPr marL="285750" indent="-285750" algn="l">
                        <a:buFont typeface="Arial" pitchFamily="34" charset="0"/>
                        <a:buChar char="•"/>
                      </a:pPr>
                      <a:r>
                        <a:rPr lang="ky-KG" sz="2000" dirty="0" smtClean="0">
                          <a:effectLst/>
                        </a:rPr>
                        <a:t>Уровень технологического развития</a:t>
                      </a:r>
                      <a:endParaRPr lang="ru-RU" sz="20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429490">
                <a:tc>
                  <a:txBody>
                    <a:bodyPr/>
                    <a:lstStyle/>
                    <a:p>
                      <a:pPr marL="285750" indent="-285750" algn="l">
                        <a:buFont typeface="Arial" pitchFamily="34" charset="0"/>
                        <a:buChar char="•"/>
                      </a:pPr>
                      <a:r>
                        <a:rPr lang="ky-KG" sz="2000" dirty="0" smtClean="0">
                          <a:effectLst/>
                        </a:rPr>
                        <a:t>Размер внутреннего рынка</a:t>
                      </a:r>
                      <a:endParaRPr lang="ru-RU" sz="20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429490">
                <a:tc>
                  <a:txBody>
                    <a:bodyPr/>
                    <a:lstStyle/>
                    <a:p>
                      <a:pPr marL="285750" indent="-285750" algn="l">
                        <a:buFont typeface="Arial" pitchFamily="34" charset="0"/>
                        <a:buChar char="•"/>
                      </a:pPr>
                      <a:r>
                        <a:rPr lang="ky-KG" sz="2000" dirty="0" smtClean="0">
                          <a:effectLst/>
                        </a:rPr>
                        <a:t>Конкурентоспособность компаний</a:t>
                      </a:r>
                      <a:endParaRPr lang="ru-RU" sz="20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  <a:tr h="383742">
                <a:tc>
                  <a:txBody>
                    <a:bodyPr/>
                    <a:lstStyle/>
                    <a:p>
                      <a:pPr marL="285750" indent="-285750" algn="l">
                        <a:buFont typeface="Arial" pitchFamily="34" charset="0"/>
                        <a:buChar char="•"/>
                      </a:pPr>
                      <a:r>
                        <a:rPr lang="ru-RU" sz="2000" dirty="0" smtClean="0">
                          <a:solidFill>
                            <a:schemeClr val="tx1"/>
                          </a:solidFill>
                        </a:rPr>
                        <a:t>Инновационный потенциал</a:t>
                      </a:r>
                      <a:endParaRPr lang="ru-RU" sz="2000" dirty="0">
                        <a:solidFill>
                          <a:schemeClr val="tx1"/>
                        </a:solidFill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2389760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1791072"/>
            <a:ext cx="9144000" cy="50943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95536" y="620688"/>
            <a:ext cx="7488832" cy="1143000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latin typeface="+mj-lt"/>
              </a:rPr>
              <a:t>ТОП 7 глобальной </a:t>
            </a:r>
            <a:r>
              <a:rPr lang="ru-RU" dirty="0">
                <a:latin typeface="+mj-lt"/>
              </a:rPr>
              <a:t>конкурентоспособности</a:t>
            </a:r>
            <a:br>
              <a:rPr lang="ru-RU" dirty="0">
                <a:latin typeface="+mj-lt"/>
              </a:rPr>
            </a:br>
            <a:endParaRPr lang="ru-RU" dirty="0">
              <a:latin typeface="+mj-lt"/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88177057"/>
              </p:ext>
            </p:extLst>
          </p:nvPr>
        </p:nvGraphicFramePr>
        <p:xfrm>
          <a:off x="1259632" y="2204864"/>
          <a:ext cx="6552728" cy="42576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24136"/>
                <a:gridCol w="5328592"/>
              </a:tblGrid>
              <a:tr h="532200"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Место</a:t>
                      </a:r>
                      <a:endParaRPr lang="ru-RU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Страна</a:t>
                      </a:r>
                      <a:endParaRPr lang="ru-RU" sz="2800" dirty="0"/>
                    </a:p>
                  </a:txBody>
                  <a:tcPr/>
                </a:tc>
              </a:tr>
              <a:tr h="532200"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1</a:t>
                      </a:r>
                      <a:endParaRPr lang="ru-RU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Швейцария</a:t>
                      </a:r>
                      <a:endParaRPr lang="ru-RU" sz="2800" dirty="0"/>
                    </a:p>
                  </a:txBody>
                  <a:tcPr/>
                </a:tc>
              </a:tr>
              <a:tr h="532200"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2</a:t>
                      </a:r>
                      <a:endParaRPr lang="ru-RU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Сингапур</a:t>
                      </a:r>
                      <a:endParaRPr lang="ru-RU" sz="2800" dirty="0"/>
                    </a:p>
                  </a:txBody>
                  <a:tcPr/>
                </a:tc>
              </a:tr>
              <a:tr h="532200"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3</a:t>
                      </a:r>
                      <a:endParaRPr lang="ru-RU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Соединенные</a:t>
                      </a:r>
                      <a:r>
                        <a:rPr lang="ru-RU" sz="2800" baseline="0" dirty="0" smtClean="0"/>
                        <a:t> Штаты Америки</a:t>
                      </a:r>
                      <a:endParaRPr lang="ru-RU" sz="2800" dirty="0"/>
                    </a:p>
                  </a:txBody>
                  <a:tcPr/>
                </a:tc>
              </a:tr>
              <a:tr h="532200"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4</a:t>
                      </a:r>
                      <a:endParaRPr lang="ru-RU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Финдляндия</a:t>
                      </a:r>
                      <a:endParaRPr lang="ru-RU" sz="2800" dirty="0"/>
                    </a:p>
                  </a:txBody>
                  <a:tcPr/>
                </a:tc>
              </a:tr>
              <a:tr h="532200"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5</a:t>
                      </a:r>
                      <a:endParaRPr lang="ru-RU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Германия</a:t>
                      </a:r>
                      <a:endParaRPr lang="ru-RU" sz="2800" dirty="0"/>
                    </a:p>
                  </a:txBody>
                  <a:tcPr/>
                </a:tc>
              </a:tr>
              <a:tr h="532200"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6</a:t>
                      </a:r>
                      <a:endParaRPr lang="ru-RU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Япония</a:t>
                      </a:r>
                      <a:endParaRPr lang="ru-RU" sz="2800" dirty="0"/>
                    </a:p>
                  </a:txBody>
                  <a:tcPr/>
                </a:tc>
              </a:tr>
              <a:tr h="532200"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7</a:t>
                      </a:r>
                      <a:endParaRPr lang="ru-RU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Гонконг</a:t>
                      </a:r>
                      <a:endParaRPr lang="ru-RU" sz="28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8055444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7" y="116632"/>
            <a:ext cx="7056789" cy="1143000"/>
          </a:xfrm>
        </p:spPr>
        <p:txBody>
          <a:bodyPr/>
          <a:lstStyle/>
          <a:p>
            <a:r>
              <a:rPr lang="ru-RU" dirty="0" smtClean="0"/>
              <a:t>КР и соседи</a:t>
            </a:r>
            <a:endParaRPr lang="ru-RU" dirty="0"/>
          </a:p>
        </p:txBody>
      </p:sp>
      <p:sp>
        <p:nvSpPr>
          <p:cNvPr id="5" name="Rectangle 4"/>
          <p:cNvSpPr/>
          <p:nvPr/>
        </p:nvSpPr>
        <p:spPr>
          <a:xfrm>
            <a:off x="18325" y="1791072"/>
            <a:ext cx="9144000" cy="5094312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graphicFrame>
        <p:nvGraphicFramePr>
          <p:cNvPr id="8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17207529"/>
              </p:ext>
            </p:extLst>
          </p:nvPr>
        </p:nvGraphicFramePr>
        <p:xfrm>
          <a:off x="1259632" y="2420888"/>
          <a:ext cx="6552728" cy="374120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24136"/>
                <a:gridCol w="5328592"/>
              </a:tblGrid>
              <a:tr h="532200">
                <a:tc>
                  <a:txBody>
                    <a:bodyPr/>
                    <a:lstStyle/>
                    <a:p>
                      <a:pPr algn="ctr"/>
                      <a:r>
                        <a:rPr lang="ru-RU" sz="2800" dirty="0" smtClean="0"/>
                        <a:t>Место</a:t>
                      </a:r>
                      <a:endParaRPr lang="ru-RU" sz="2800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ru-RU" sz="2800" dirty="0" smtClean="0"/>
                        <a:t>Страна</a:t>
                      </a:r>
                      <a:endParaRPr lang="ru-RU" sz="2800" dirty="0"/>
                    </a:p>
                  </a:txBody>
                  <a:tcPr/>
                </a:tc>
              </a:tr>
              <a:tr h="53220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dirty="0">
                          <a:effectLst/>
                        </a:rPr>
                        <a:t>108</a:t>
                      </a:r>
                      <a:endParaRPr lang="ru-RU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dirty="0">
                          <a:effectLst/>
                        </a:rPr>
                        <a:t>Кыргызстан</a:t>
                      </a:r>
                      <a:endParaRPr lang="ru-RU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53220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dirty="0">
                          <a:effectLst/>
                        </a:rPr>
                        <a:t>91</a:t>
                      </a:r>
                      <a:endParaRPr lang="ru-RU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>
                          <a:effectLst/>
                        </a:rPr>
                        <a:t>Таджикистан</a:t>
                      </a:r>
                      <a:endParaRPr lang="ru-RU" sz="28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53220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dirty="0">
                          <a:effectLst/>
                        </a:rPr>
                        <a:t>50</a:t>
                      </a:r>
                      <a:endParaRPr lang="ru-RU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dirty="0">
                          <a:effectLst/>
                        </a:rPr>
                        <a:t>Казахстан</a:t>
                      </a:r>
                      <a:endParaRPr lang="ru-RU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53220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dirty="0">
                          <a:effectLst/>
                        </a:rPr>
                        <a:t>53</a:t>
                      </a:r>
                      <a:endParaRPr lang="ru-RU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dirty="0">
                          <a:effectLst/>
                        </a:rPr>
                        <a:t>Россия</a:t>
                      </a:r>
                      <a:endParaRPr lang="ru-RU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53220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dirty="0">
                          <a:effectLst/>
                        </a:rPr>
                        <a:t>28</a:t>
                      </a:r>
                      <a:endParaRPr lang="ru-RU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dirty="0">
                          <a:effectLst/>
                        </a:rPr>
                        <a:t>Китай</a:t>
                      </a:r>
                      <a:endParaRPr lang="ru-RU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  <a:tr h="532200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</a:pPr>
                      <a:endParaRPr lang="ru-RU" sz="2800" dirty="0">
                        <a:effectLst/>
                        <a:latin typeface="Calibri" panose="020F0502020204030204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800"/>
                        </a:spcAft>
                      </a:pPr>
                      <a:r>
                        <a:rPr lang="ru-RU" sz="2800" dirty="0">
                          <a:effectLst/>
                        </a:rPr>
                        <a:t>Узбекистан</a:t>
                      </a:r>
                      <a:r>
                        <a:rPr lang="en-US" sz="2800" dirty="0">
                          <a:effectLst/>
                        </a:rPr>
                        <a:t> – </a:t>
                      </a:r>
                      <a:r>
                        <a:rPr lang="ru-RU" sz="2800" dirty="0">
                          <a:effectLst/>
                        </a:rPr>
                        <a:t>нет в рейтинге</a:t>
                      </a:r>
                      <a:endParaRPr lang="ru-RU" sz="28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4919532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Прямоугольник 6"/>
          <p:cNvSpPr/>
          <p:nvPr/>
        </p:nvSpPr>
        <p:spPr>
          <a:xfrm>
            <a:off x="0" y="1040516"/>
            <a:ext cx="9159102" cy="54006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y-KG" sz="3200" dirty="0" smtClean="0">
              <a:solidFill>
                <a:srgbClr val="FF0000"/>
              </a:solidFill>
            </a:endParaRPr>
          </a:p>
          <a:p>
            <a:pPr algn="ctr"/>
            <a:endParaRPr lang="ky-KG" sz="3200" dirty="0">
              <a:solidFill>
                <a:srgbClr val="FF0000"/>
              </a:solidFill>
            </a:endParaRPr>
          </a:p>
          <a:p>
            <a:pPr algn="ctr"/>
            <a:r>
              <a:rPr lang="ky-KG" sz="3200" dirty="0" smtClean="0">
                <a:solidFill>
                  <a:srgbClr val="FF0000"/>
                </a:solidFill>
              </a:rPr>
              <a:t>Исследование инвестиционного климата в Кыргызстане можно посмотреть на сайте:</a:t>
            </a:r>
          </a:p>
          <a:p>
            <a:pPr algn="ctr"/>
            <a:r>
              <a:rPr lang="en-US" sz="3200" dirty="0" smtClean="0">
                <a:solidFill>
                  <a:srgbClr val="FF0000"/>
                </a:solidFill>
                <a:hlinkClick r:id="rId2"/>
              </a:rPr>
              <a:t>www.ibc.kg</a:t>
            </a:r>
            <a:endParaRPr lang="ru-RU" sz="3200" dirty="0">
              <a:solidFill>
                <a:srgbClr val="FF0000"/>
              </a:solidFill>
            </a:endParaRPr>
          </a:p>
        </p:txBody>
      </p:sp>
      <p:pic>
        <p:nvPicPr>
          <p:cNvPr id="2050" name="Picture 2" descr="C:\Users\Мээрим\Desktop\ibc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340767"/>
            <a:ext cx="6059487" cy="1190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240464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35496" y="6525344"/>
            <a:ext cx="5328592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dirty="0">
                <a:solidFill>
                  <a:srgbClr val="9F9F9F"/>
                </a:solidFill>
                <a:latin typeface="Open Sans"/>
                <a:hlinkClick r:id="rId2"/>
              </a:rPr>
              <a:t>John Gallup, Jeffrey Sachs and Andrew </a:t>
            </a:r>
            <a:r>
              <a:rPr lang="en-US" dirty="0" err="1" smtClean="0">
                <a:solidFill>
                  <a:srgbClr val="9F9F9F"/>
                </a:solidFill>
                <a:latin typeface="Open Sans"/>
                <a:hlinkClick r:id="rId2"/>
              </a:rPr>
              <a:t>Mellinger</a:t>
            </a:r>
            <a:endParaRPr lang="ru-RU" dirty="0"/>
          </a:p>
        </p:txBody>
      </p:sp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251520" y="0"/>
            <a:ext cx="8580784" cy="1080938"/>
          </a:xfrm>
        </p:spPr>
        <p:txBody>
          <a:bodyPr>
            <a:normAutofit/>
          </a:bodyPr>
          <a:lstStyle/>
          <a:p>
            <a:r>
              <a:rPr lang="ru-RU" dirty="0" smtClean="0">
                <a:latin typeface="Segoe Print" pitchFamily="2" charset="0"/>
              </a:rPr>
              <a:t>Где мы сейчас?</a:t>
            </a:r>
            <a:endParaRPr lang="ru-RU" dirty="0">
              <a:latin typeface="Segoe Print" pitchFamily="2" charset="0"/>
            </a:endParaRPr>
          </a:p>
        </p:txBody>
      </p:sp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919829"/>
            <a:ext cx="9144000" cy="60103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957497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ky-KG" dirty="0" smtClean="0">
                <a:latin typeface="Segoe Print" pitchFamily="2" charset="0"/>
              </a:rPr>
              <a:t>Безвизовый режим</a:t>
            </a:r>
            <a:endParaRPr lang="ru-RU" dirty="0">
              <a:latin typeface="Segoe Print" pitchFamily="2" charset="0"/>
            </a:endParaRPr>
          </a:p>
        </p:txBody>
      </p:sp>
      <p:pic>
        <p:nvPicPr>
          <p:cNvPr id="1027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9688" y="1111829"/>
            <a:ext cx="9220200" cy="4045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4" descr="http://www.tutor2u.net/blog/files/open_skies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222" b="12931"/>
          <a:stretch/>
        </p:blipFill>
        <p:spPr bwMode="auto">
          <a:xfrm>
            <a:off x="4175448" y="5159491"/>
            <a:ext cx="4968552" cy="17258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" name="TextBox 5"/>
          <p:cNvSpPr txBox="1"/>
          <p:nvPr/>
        </p:nvSpPr>
        <p:spPr>
          <a:xfrm>
            <a:off x="3635896" y="6300609"/>
            <a:ext cx="612068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200" b="1" dirty="0" smtClean="0">
                <a:solidFill>
                  <a:schemeClr val="bg1"/>
                </a:solidFill>
                <a:latin typeface="Segoe Script" panose="020B0504020000000003" pitchFamily="34" charset="0"/>
              </a:rPr>
              <a:t>Open Sky</a:t>
            </a:r>
            <a:endParaRPr lang="ru-RU" sz="3200" b="1" dirty="0">
              <a:solidFill>
                <a:schemeClr val="bg1"/>
              </a:solidFill>
              <a:latin typeface="Segoe Script" panose="020B0504020000000003" pitchFamily="34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0" y="5159491"/>
            <a:ext cx="4175448" cy="169850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5" name="Стрелка углом вверх 4"/>
          <p:cNvSpPr/>
          <p:nvPr/>
        </p:nvSpPr>
        <p:spPr>
          <a:xfrm rot="5400000">
            <a:off x="1765867" y="4329956"/>
            <a:ext cx="1579820" cy="2880320"/>
          </a:xfrm>
          <a:prstGeom prst="bentUpArrow">
            <a:avLst>
              <a:gd name="adj1" fmla="val 38769"/>
              <a:gd name="adj2" fmla="val 44422"/>
              <a:gd name="adj3" fmla="val 27746"/>
            </a:avLst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0097820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395536" y="188640"/>
            <a:ext cx="6048672" cy="32316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Bef>
                <a:spcPct val="20000"/>
              </a:spcBef>
            </a:pPr>
            <a:r>
              <a:rPr lang="ru-RU" sz="6000" b="1" dirty="0" err="1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Segoe UI" panose="020B0502040204020203" pitchFamily="34" charset="0"/>
              </a:rPr>
              <a:t>Рахмат</a:t>
            </a:r>
            <a:endParaRPr lang="ru-RU" sz="6000" b="1" dirty="0" smtClean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cs typeface="Segoe UI" panose="020B0502040204020203" pitchFamily="34" charset="0"/>
            </a:endParaRPr>
          </a:p>
          <a:p>
            <a:pPr lvl="0">
              <a:spcBef>
                <a:spcPct val="20000"/>
              </a:spcBef>
            </a:pPr>
            <a:r>
              <a:rPr lang="en-US" sz="60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Segoe UI" panose="020B0502040204020203" pitchFamily="34" charset="0"/>
              </a:rPr>
              <a:t>Thank you</a:t>
            </a:r>
            <a:endParaRPr lang="ru-RU" sz="6000" b="1" dirty="0" smtClean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cs typeface="Segoe UI" panose="020B0502040204020203" pitchFamily="34" charset="0"/>
            </a:endParaRPr>
          </a:p>
          <a:p>
            <a:pPr lvl="0">
              <a:spcBef>
                <a:spcPct val="20000"/>
              </a:spcBef>
            </a:pPr>
            <a:r>
              <a:rPr lang="ru-RU" sz="60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  <a:cs typeface="Segoe UI" panose="020B0502040204020203" pitchFamily="34" charset="0"/>
              </a:rPr>
              <a:t>Спасибо</a:t>
            </a:r>
            <a:endParaRPr lang="ru-RU" sz="6000" b="1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  <a:cs typeface="Segoe UI" panose="020B0502040204020203" pitchFamily="34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0" y="5373216"/>
            <a:ext cx="9144000" cy="1077218"/>
          </a:xfrm>
          <a:prstGeom prst="rect">
            <a:avLst/>
          </a:prstGeom>
          <a:solidFill>
            <a:schemeClr val="bg1">
              <a:alpha val="63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Twitter: @</a:t>
            </a:r>
            <a:r>
              <a:rPr lang="en-US" sz="3200" b="1" dirty="0" err="1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EmilUmetaliev</a:t>
            </a:r>
            <a:endParaRPr lang="ky-KG" sz="3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  <a:p>
            <a:r>
              <a:rPr lang="en-US" sz="3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https</a:t>
            </a:r>
            <a:r>
              <a:rPr lang="en-US" sz="32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://www.facebook.com/emil.umetaliev</a:t>
            </a:r>
            <a:endParaRPr lang="ru-RU" sz="3200" b="1" dirty="0">
              <a:solidFill>
                <a:srgbClr val="FF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8870249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Другая 1">
      <a:majorFont>
        <a:latin typeface="Segoe Print"/>
        <a:ea typeface=""/>
        <a:cs typeface=""/>
      </a:majorFont>
      <a:minorFont>
        <a:latin typeface="Calibri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2261</TotalTime>
  <Words>213</Words>
  <Application>Microsoft Office PowerPoint</Application>
  <PresentationFormat>Экран (4:3)</PresentationFormat>
  <Paragraphs>83</Paragraphs>
  <Slides>16</Slides>
  <Notes>2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4" baseType="lpstr">
      <vt:lpstr>Arial</vt:lpstr>
      <vt:lpstr>Calibri</vt:lpstr>
      <vt:lpstr>Open Sans</vt:lpstr>
      <vt:lpstr>Segoe Print</vt:lpstr>
      <vt:lpstr>Segoe Script</vt:lpstr>
      <vt:lpstr>Segoe UI</vt:lpstr>
      <vt:lpstr>Times New Roman</vt:lpstr>
      <vt:lpstr>Тема Office</vt:lpstr>
      <vt:lpstr>Привет, пчелы!</vt:lpstr>
      <vt:lpstr>Пчела?! Муха?!</vt:lpstr>
      <vt:lpstr>Презентация PowerPoint</vt:lpstr>
      <vt:lpstr>Где нектар?</vt:lpstr>
      <vt:lpstr>Что такое инновация?</vt:lpstr>
      <vt:lpstr>Презентация PowerPoint</vt:lpstr>
      <vt:lpstr>Как стать нектаром?</vt:lpstr>
      <vt:lpstr>Интернет-опыление</vt:lpstr>
      <vt:lpstr>Почему государства терпят неудачу?</vt:lpstr>
      <vt:lpstr>Презентация PowerPoint</vt:lpstr>
      <vt:lpstr>ТОП 7 глобальной конкурентоспособности </vt:lpstr>
      <vt:lpstr>КР и соседи</vt:lpstr>
      <vt:lpstr>Презентация PowerPoint</vt:lpstr>
      <vt:lpstr>Где мы сейчас?</vt:lpstr>
      <vt:lpstr>Безвизовый режим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Gulfiza</dc:creator>
  <cp:lastModifiedBy>daniar amanaliev</cp:lastModifiedBy>
  <cp:revision>142</cp:revision>
  <cp:lastPrinted>2014-09-09T15:29:41Z</cp:lastPrinted>
  <dcterms:created xsi:type="dcterms:W3CDTF">2014-07-23T06:58:11Z</dcterms:created>
  <dcterms:modified xsi:type="dcterms:W3CDTF">2014-09-17T10:36:47Z</dcterms:modified>
</cp:coreProperties>
</file>